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54"/>
  </p:notesMasterIdLst>
  <p:handoutMasterIdLst>
    <p:handoutMasterId r:id="rId55"/>
  </p:handoutMasterIdLst>
  <p:sldIdLst>
    <p:sldId id="385" r:id="rId2"/>
    <p:sldId id="361" r:id="rId3"/>
    <p:sldId id="362" r:id="rId4"/>
    <p:sldId id="386" r:id="rId5"/>
    <p:sldId id="364" r:id="rId6"/>
    <p:sldId id="365" r:id="rId7"/>
    <p:sldId id="366" r:id="rId8"/>
    <p:sldId id="369" r:id="rId9"/>
    <p:sldId id="376" r:id="rId10"/>
    <p:sldId id="391" r:id="rId11"/>
    <p:sldId id="389" r:id="rId12"/>
    <p:sldId id="429" r:id="rId13"/>
    <p:sldId id="432" r:id="rId14"/>
    <p:sldId id="430" r:id="rId15"/>
    <p:sldId id="431" r:id="rId16"/>
    <p:sldId id="421" r:id="rId17"/>
    <p:sldId id="422" r:id="rId18"/>
    <p:sldId id="423" r:id="rId19"/>
    <p:sldId id="424" r:id="rId20"/>
    <p:sldId id="390" r:id="rId21"/>
    <p:sldId id="425" r:id="rId22"/>
    <p:sldId id="426" r:id="rId23"/>
    <p:sldId id="427" r:id="rId24"/>
    <p:sldId id="428" r:id="rId25"/>
    <p:sldId id="388" r:id="rId26"/>
    <p:sldId id="387" r:id="rId27"/>
    <p:sldId id="419" r:id="rId28"/>
    <p:sldId id="420" r:id="rId29"/>
    <p:sldId id="405" r:id="rId30"/>
    <p:sldId id="398" r:id="rId31"/>
    <p:sldId id="399" r:id="rId32"/>
    <p:sldId id="401" r:id="rId33"/>
    <p:sldId id="400" r:id="rId34"/>
    <p:sldId id="433" r:id="rId35"/>
    <p:sldId id="397" r:id="rId36"/>
    <p:sldId id="406" r:id="rId37"/>
    <p:sldId id="407" r:id="rId38"/>
    <p:sldId id="412" r:id="rId39"/>
    <p:sldId id="408" r:id="rId40"/>
    <p:sldId id="393" r:id="rId41"/>
    <p:sldId id="402" r:id="rId42"/>
    <p:sldId id="403" r:id="rId43"/>
    <p:sldId id="404" r:id="rId44"/>
    <p:sldId id="413" r:id="rId45"/>
    <p:sldId id="414" r:id="rId46"/>
    <p:sldId id="415" r:id="rId47"/>
    <p:sldId id="417" r:id="rId48"/>
    <p:sldId id="416" r:id="rId49"/>
    <p:sldId id="418" r:id="rId50"/>
    <p:sldId id="373" r:id="rId51"/>
    <p:sldId id="371" r:id="rId52"/>
    <p:sldId id="375" r:id="rId53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B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60" autoAdjust="0"/>
    <p:restoredTop sz="89651" autoAdjust="0"/>
  </p:normalViewPr>
  <p:slideViewPr>
    <p:cSldViewPr snapToGrid="0">
      <p:cViewPr>
        <p:scale>
          <a:sx n="50" d="100"/>
          <a:sy n="50" d="100"/>
        </p:scale>
        <p:origin x="-830" y="-456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54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12843-8E68-44D7-AC46-294C07C3D77A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E973E-0F43-48E3-8F8B-1F64AF86E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976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6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353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3029939"/>
            <a:ext cx="14739224" cy="2090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1040" y="5527040"/>
            <a:ext cx="12138184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74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48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22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96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870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44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19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3/29/2017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64" r:id="rId2"/>
    <p:sldLayoutId id="2147483727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63" r:id="rId24"/>
    <p:sldLayoutId id="2147483708" r:id="rId25"/>
    <p:sldLayoutId id="2147483729" r:id="rId26"/>
    <p:sldLayoutId id="2147483730" r:id="rId27"/>
    <p:sldLayoutId id="2147483785" r:id="rId28"/>
    <p:sldLayoutId id="2147483786" r:id="rId29"/>
    <p:sldLayoutId id="2147483787" r:id="rId30"/>
    <p:sldLayoutId id="2147483788" r:id="rId31"/>
    <p:sldLayoutId id="2147483789" r:id="rId32"/>
    <p:sldLayoutId id="2147483790" r:id="rId33"/>
    <p:sldLayoutId id="2147483791" r:id="rId34"/>
    <p:sldLayoutId id="2147483792" r:id="rId35"/>
    <p:sldLayoutId id="2147483793" r:id="rId36"/>
    <p:sldLayoutId id="2147483794" r:id="rId37"/>
    <p:sldLayoutId id="2147483795" r:id="rId38"/>
    <p:sldLayoutId id="2147483796" r:id="rId39"/>
    <p:sldLayoutId id="2147483797" r:id="rId40"/>
    <p:sldLayoutId id="2147483798" r:id="rId41"/>
    <p:sldLayoutId id="2147483799" r:id="rId42"/>
    <p:sldLayoutId id="2147483800" r:id="rId43"/>
    <p:sldLayoutId id="2147483713" r:id="rId44"/>
    <p:sldLayoutId id="2147483715" r:id="rId45"/>
    <p:sldLayoutId id="2147483728" r:id="rId46"/>
    <p:sldLayoutId id="2147483716" r:id="rId47"/>
    <p:sldLayoutId id="2147483717" r:id="rId48"/>
    <p:sldLayoutId id="2147483759" r:id="rId49"/>
    <p:sldLayoutId id="2147483760" r:id="rId50"/>
    <p:sldLayoutId id="2147483761" r:id="rId51"/>
    <p:sldLayoutId id="2147483758" r:id="rId52"/>
    <p:sldLayoutId id="2147483733" r:id="rId53"/>
    <p:sldLayoutId id="2147483762" r:id="rId54"/>
    <p:sldLayoutId id="2147483731" r:id="rId55"/>
    <p:sldLayoutId id="2147483718" r:id="rId56"/>
    <p:sldLayoutId id="2147483719" r:id="rId57"/>
    <p:sldLayoutId id="2147483885" r:id="rId58"/>
    <p:sldLayoutId id="2147483886" r:id="rId59"/>
    <p:sldLayoutId id="2147483887" r:id="rId60"/>
    <p:sldLayoutId id="2147483888" r:id="rId61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3" Type="http://schemas.openxmlformats.org/officeDocument/2006/relationships/image" Target="../media/image59.png"/><Relationship Id="rId7" Type="http://schemas.openxmlformats.org/officeDocument/2006/relationships/image" Target="../media/image37.png"/><Relationship Id="rId12" Type="http://schemas.openxmlformats.org/officeDocument/2006/relationships/image" Target="../media/image65.png"/><Relationship Id="rId2" Type="http://schemas.openxmlformats.org/officeDocument/2006/relationships/hyperlink" Target="https://mobileportalsetrial1304dev-mcsdem0001.mobileenv.us2.oraclecloud.com/mobile/custom/artistapi" TargetMode="Externa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6.png"/><Relationship Id="rId11" Type="http://schemas.openxmlformats.org/officeDocument/2006/relationships/image" Target="../media/image64.png"/><Relationship Id="rId5" Type="http://schemas.openxmlformats.org/officeDocument/2006/relationships/image" Target="../media/image61.png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hyperlink" Target="https://artist-enricher-api-lucasjellema.apaas.em2.oraclecloud.com/artists/get?artist=madonna" TargetMode="External"/><Relationship Id="rId1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104.155.85.98/ics/integration/flowsvc/soap/PROPOSENEWACTFOR_SOAP/v01/?wsd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5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13" Type="http://schemas.openxmlformats.org/officeDocument/2006/relationships/image" Target="../media/image38.png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33.png"/><Relationship Id="rId12" Type="http://schemas.openxmlformats.org/officeDocument/2006/relationships/image" Target="../media/image35.jpeg"/><Relationship Id="rId2" Type="http://schemas.openxmlformats.org/officeDocument/2006/relationships/image" Target="../media/image31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frontend-metcsgse00739.apaas.us2.oraclecloud.com/" TargetMode="External"/><Relationship Id="rId15" Type="http://schemas.openxmlformats.org/officeDocument/2006/relationships/image" Target="../media/image40.jpeg"/><Relationship Id="rId10" Type="http://schemas.openxmlformats.org/officeDocument/2006/relationships/image" Target="../media/image36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jpeg"/><Relationship Id="rId3" Type="http://schemas.openxmlformats.org/officeDocument/2006/relationships/image" Target="../media/image101.jpeg"/><Relationship Id="rId7" Type="http://schemas.openxmlformats.org/officeDocument/2006/relationships/image" Target="../media/image23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03.jpeg"/><Relationship Id="rId5" Type="http://schemas.openxmlformats.org/officeDocument/2006/relationships/image" Target="../media/image21.jpeg"/><Relationship Id="rId4" Type="http://schemas.openxmlformats.org/officeDocument/2006/relationships/image" Target="../media/image102.jpeg"/><Relationship Id="rId9" Type="http://schemas.openxmlformats.org/officeDocument/2006/relationships/image" Target="../media/image10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35.jpe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13" Type="http://schemas.openxmlformats.org/officeDocument/2006/relationships/image" Target="../media/image38.png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33.png"/><Relationship Id="rId12" Type="http://schemas.openxmlformats.org/officeDocument/2006/relationships/image" Target="../media/image35.jpeg"/><Relationship Id="rId2" Type="http://schemas.openxmlformats.org/officeDocument/2006/relationships/image" Target="../media/image31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11" Type="http://schemas.openxmlformats.org/officeDocument/2006/relationships/image" Target="../media/image37.png"/><Relationship Id="rId5" Type="http://schemas.openxmlformats.org/officeDocument/2006/relationships/hyperlink" Target="https://frontend-metcsgse00739.apaas.us2.oraclecloud.com/" TargetMode="External"/><Relationship Id="rId15" Type="http://schemas.openxmlformats.org/officeDocument/2006/relationships/image" Target="../media/image40.jpeg"/><Relationship Id="rId10" Type="http://schemas.openxmlformats.org/officeDocument/2006/relationships/image" Target="../media/image36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9600" dirty="0">
                <a:solidFill>
                  <a:srgbClr val="FF0000"/>
                </a:solidFill>
              </a:rPr>
              <a:t>World record </a:t>
            </a:r>
            <a:r>
              <a:rPr lang="nl-NL" sz="9600" dirty="0" err="1">
                <a:solidFill>
                  <a:srgbClr val="FF0000"/>
                </a:solidFill>
              </a:rPr>
              <a:t>Soaring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>
                <a:solidFill>
                  <a:srgbClr val="FF0000"/>
                </a:solidFill>
              </a:rPr>
              <a:t>trough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>
                <a:solidFill>
                  <a:srgbClr val="FF0000"/>
                </a:solidFill>
              </a:rPr>
              <a:t>the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 smtClean="0">
                <a:solidFill>
                  <a:srgbClr val="FF0000"/>
                </a:solidFill>
              </a:rPr>
              <a:t>clouds</a:t>
            </a:r>
            <a:r>
              <a:rPr lang="nl-NL" sz="9600" dirty="0" smtClean="0">
                <a:solidFill>
                  <a:srgbClr val="FF0000"/>
                </a:solidFill>
              </a:rPr>
              <a:t/>
            </a:r>
            <a:br>
              <a:rPr lang="nl-NL" sz="9600" dirty="0" smtClean="0">
                <a:solidFill>
                  <a:srgbClr val="FF0000"/>
                </a:solidFill>
              </a:rPr>
            </a:br>
            <a:r>
              <a:rPr lang="nl-NL" sz="9600" dirty="0">
                <a:solidFill>
                  <a:srgbClr val="FF0000"/>
                </a:solidFill>
              </a:rPr>
              <a:t/>
            </a:r>
            <a:br>
              <a:rPr lang="nl-NL" sz="9600" dirty="0">
                <a:solidFill>
                  <a:srgbClr val="FF0000"/>
                </a:solidFill>
              </a:rPr>
            </a:br>
            <a:r>
              <a:rPr lang="nl-NL" sz="9600" dirty="0" err="1" smtClean="0">
                <a:solidFill>
                  <a:srgbClr val="FF0000"/>
                </a:solidFill>
              </a:rPr>
              <a:t>LIve</a:t>
            </a:r>
            <a:r>
              <a:rPr lang="nl-NL" sz="9600" dirty="0" smtClean="0">
                <a:solidFill>
                  <a:srgbClr val="FF0000"/>
                </a:solidFill>
              </a:rPr>
              <a:t> </a:t>
            </a:r>
            <a:r>
              <a:rPr lang="nl-NL" sz="9600" dirty="0">
                <a:solidFill>
                  <a:srgbClr val="FF0000"/>
                </a:solidFill>
              </a:rPr>
              <a:t>demo of 15 </a:t>
            </a:r>
            <a:r>
              <a:rPr lang="nl-NL" sz="9600" dirty="0" err="1">
                <a:solidFill>
                  <a:srgbClr val="FF0000"/>
                </a:solidFill>
              </a:rPr>
              <a:t>clouds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92144" y="6400800"/>
            <a:ext cx="14955977" cy="2118360"/>
          </a:xfrm>
        </p:spPr>
        <p:txBody>
          <a:bodyPr/>
          <a:lstStyle/>
          <a:p>
            <a:r>
              <a:rPr lang="nl-NL" b="1" dirty="0" smtClean="0"/>
              <a:t>The Oracle ACE </a:t>
            </a:r>
            <a:r>
              <a:rPr lang="nl-NL" b="1" dirty="0" err="1" smtClean="0"/>
              <a:t>Soaring</a:t>
            </a:r>
            <a:r>
              <a:rPr lang="nl-NL" b="1" dirty="0" smtClean="0"/>
              <a:t> </a:t>
            </a:r>
            <a:r>
              <a:rPr lang="nl-NL" b="1" dirty="0" err="1" smtClean="0"/>
              <a:t>Clouds</a:t>
            </a:r>
            <a:r>
              <a:rPr lang="nl-NL" b="1" dirty="0" smtClean="0"/>
              <a:t> Team</a:t>
            </a:r>
          </a:p>
          <a:p>
            <a:r>
              <a:rPr lang="nl-NL" b="1" dirty="0" smtClean="0"/>
              <a:t>Oracle PaaS Partner Community Forum</a:t>
            </a:r>
          </a:p>
          <a:p>
            <a:r>
              <a:rPr lang="nl-NL" b="1" dirty="0" smtClean="0"/>
              <a:t>29th </a:t>
            </a:r>
            <a:r>
              <a:rPr lang="nl-NL" b="1" dirty="0" err="1" smtClean="0"/>
              <a:t>March</a:t>
            </a:r>
            <a:r>
              <a:rPr lang="nl-NL" b="1" dirty="0" smtClean="0"/>
              <a:t> 2017, Split, Croatia</a:t>
            </a:r>
            <a:endParaRPr lang="en-US" b="1" dirty="0"/>
          </a:p>
        </p:txBody>
      </p:sp>
      <p:pic>
        <p:nvPicPr>
          <p:cNvPr id="4" name="Picture 2" descr="C:\Users\lucas_j\Pictures\amis25b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856" y="7814587"/>
            <a:ext cx="4824536" cy="1618229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10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1706562"/>
            <a:ext cx="8680767" cy="763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Live </a:t>
            </a:r>
            <a:r>
              <a:rPr lang="nl-NL" dirty="0" err="1" smtClean="0"/>
              <a:t>Endpoints</a:t>
            </a:r>
            <a:r>
              <a:rPr lang="nl-NL" dirty="0" smtClean="0"/>
              <a:t> &amp; Resources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89720" y="2377440"/>
            <a:ext cx="7183377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Berlin Sans FB" panose="020E0602020502020306" pitchFamily="34" charset="0"/>
              </a:rPr>
              <a:t>http://</a:t>
            </a:r>
            <a:r>
              <a:rPr lang="en-US" sz="4400" dirty="0" smtClean="0">
                <a:latin typeface="Berlin Sans FB" panose="020E0602020502020306" pitchFamily="34" charset="0"/>
              </a:rPr>
              <a:t>tinyurl.com/SoaringSplit</a:t>
            </a:r>
          </a:p>
        </p:txBody>
      </p:sp>
      <p:pic>
        <p:nvPicPr>
          <p:cNvPr id="1028" name="Picture 4" descr="Beyo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060" y="3505835"/>
            <a:ext cx="5143500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73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First Steps…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040" y="1791314"/>
            <a:ext cx="13596620" cy="662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68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API CS</a:t>
            </a:r>
            <a:endParaRPr lang="en-US" dirty="0"/>
          </a:p>
        </p:txBody>
      </p:sp>
      <p:pic>
        <p:nvPicPr>
          <p:cNvPr id="13314" name="Picture 2" descr="C:\Users\lucas_j\AppData\Local\Microsoft\Windows\Temporary Internet Files\Content.Outlook\ALZHWFQB\APIP_CS_Management_Por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140" y="1600200"/>
            <a:ext cx="12047711" cy="826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041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C:\Users\lucas_j\AppData\Local\Microsoft\Windows\Temporary Internet Files\Content.Outlook\ALZHWFQB\APIP_CS_Analyt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621" y="0"/>
            <a:ext cx="13229021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32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 descr="C:\Users\lucas_j\AppData\Local\Microsoft\Windows\Temporary Internet Files\Content.Outlook\ALZHWFQB\APIP_CS_Dev_Por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6440" y="1238195"/>
            <a:ext cx="15343823" cy="836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414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 descr="C:\Users\lucas_j\AppData\Local\Microsoft\Windows\Temporary Internet Files\Content.Outlook\ALZHWFQB\APIP_CS_Dev_Portal_Analyt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672901"/>
            <a:ext cx="13718588" cy="8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0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28" y="2617470"/>
            <a:ext cx="14441487" cy="598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5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92" y="1724978"/>
            <a:ext cx="15391447" cy="6248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98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5" y="1595120"/>
            <a:ext cx="14335125" cy="680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18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2050" name="Picture 2" descr="C:\Users\lucas_j\AppData\Local\Microsoft\Windows\Temporary Internet Files\Content.Outlook\ALZHWFQB\Weekly repo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461" y="2060909"/>
            <a:ext cx="14540221" cy="694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46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06829" cy="1346288"/>
          </a:xfrm>
        </p:spPr>
        <p:txBody>
          <a:bodyPr/>
          <a:lstStyle/>
          <a:p>
            <a:r>
              <a:rPr lang="nl-NL" dirty="0" err="1" smtClean="0"/>
              <a:t>Soaring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Prepared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international</a:t>
            </a:r>
            <a:r>
              <a:rPr lang="nl-NL" dirty="0" smtClean="0"/>
              <a:t> team of Oracle ACE Directors</a:t>
            </a:r>
          </a:p>
          <a:p>
            <a:r>
              <a:rPr lang="nl-NL" dirty="0" err="1" smtClean="0"/>
              <a:t>Presented</a:t>
            </a:r>
            <a:r>
              <a:rPr lang="nl-NL" dirty="0" smtClean="0"/>
              <a:t> </a:t>
            </a:r>
            <a:r>
              <a:rPr lang="nl-NL" dirty="0" err="1" smtClean="0"/>
              <a:t>three</a:t>
            </a:r>
            <a:r>
              <a:rPr lang="nl-NL" dirty="0" smtClean="0"/>
              <a:t> </a:t>
            </a:r>
            <a:r>
              <a:rPr lang="nl-NL" dirty="0" err="1" smtClean="0"/>
              <a:t>times</a:t>
            </a:r>
            <a:r>
              <a:rPr lang="nl-NL" dirty="0" smtClean="0"/>
              <a:t> </a:t>
            </a:r>
            <a:r>
              <a:rPr lang="nl-NL" dirty="0" err="1" smtClean="0"/>
              <a:t>before</a:t>
            </a:r>
            <a:r>
              <a:rPr lang="nl-NL" dirty="0" smtClean="0"/>
              <a:t> </a:t>
            </a:r>
            <a:r>
              <a:rPr lang="nl-NL" dirty="0" err="1" smtClean="0"/>
              <a:t>today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Valencia, </a:t>
            </a:r>
            <a:r>
              <a:rPr lang="nl-NL" dirty="0" err="1" smtClean="0"/>
              <a:t>March</a:t>
            </a:r>
            <a:r>
              <a:rPr lang="nl-NL" dirty="0" smtClean="0"/>
              <a:t> 2016</a:t>
            </a:r>
          </a:p>
          <a:p>
            <a:pPr lvl="1"/>
            <a:r>
              <a:rPr lang="nl-NL" dirty="0" smtClean="0"/>
              <a:t>Katwijk, </a:t>
            </a:r>
            <a:r>
              <a:rPr lang="nl-NL" dirty="0" err="1" smtClean="0"/>
              <a:t>June</a:t>
            </a:r>
            <a:r>
              <a:rPr lang="nl-NL" dirty="0" smtClean="0"/>
              <a:t> 2016</a:t>
            </a:r>
          </a:p>
          <a:p>
            <a:pPr lvl="1"/>
            <a:r>
              <a:rPr lang="nl-NL" dirty="0" smtClean="0"/>
              <a:t>San Francisco, September 2016</a:t>
            </a:r>
          </a:p>
          <a:p>
            <a:r>
              <a:rPr lang="nl-NL" dirty="0" err="1" smtClean="0"/>
              <a:t>Objective</a:t>
            </a:r>
            <a:r>
              <a:rPr lang="nl-NL" dirty="0" smtClean="0"/>
              <a:t>: </a:t>
            </a:r>
            <a:r>
              <a:rPr lang="nl-NL" dirty="0" err="1" smtClean="0"/>
              <a:t>demonstrate</a:t>
            </a:r>
            <a:r>
              <a:rPr lang="nl-NL" dirty="0" smtClean="0"/>
              <a:t> live a </a:t>
            </a:r>
            <a:r>
              <a:rPr lang="nl-NL" dirty="0" err="1" smtClean="0"/>
              <a:t>working</a:t>
            </a:r>
            <a:r>
              <a:rPr lang="nl-NL" dirty="0" smtClean="0"/>
              <a:t> 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br>
              <a:rPr lang="nl-NL" dirty="0" smtClean="0"/>
            </a:br>
            <a:r>
              <a:rPr lang="nl-NL" dirty="0" err="1" smtClean="0"/>
              <a:t>integrated</a:t>
            </a:r>
            <a:r>
              <a:rPr lang="nl-NL" dirty="0" smtClean="0"/>
              <a:t> flow </a:t>
            </a:r>
            <a:r>
              <a:rPr lang="nl-NL" dirty="0" err="1" smtClean="0"/>
              <a:t>using</a:t>
            </a:r>
            <a:r>
              <a:rPr lang="nl-NL" dirty="0" smtClean="0"/>
              <a:t> Oracle PaaS Cloud Services</a:t>
            </a:r>
          </a:p>
          <a:p>
            <a:pPr lvl="1"/>
            <a:r>
              <a:rPr lang="nl-NL" dirty="0" err="1"/>
              <a:t>a</a:t>
            </a:r>
            <a:r>
              <a:rPr lang="nl-NL" dirty="0" err="1" smtClean="0"/>
              <a:t>nd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insight</a:t>
            </a:r>
            <a:r>
              <a:rPr lang="nl-NL" dirty="0" smtClean="0"/>
              <a:t> in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is </a:t>
            </a:r>
            <a:r>
              <a:rPr lang="nl-NL" dirty="0" err="1" smtClean="0"/>
              <a:t>created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main</a:t>
            </a:r>
            <a:r>
              <a:rPr lang="nl-NL" dirty="0" smtClean="0"/>
              <a:t> </a:t>
            </a:r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endParaRPr lang="en-US" dirty="0"/>
          </a:p>
        </p:txBody>
      </p:sp>
      <p:pic>
        <p:nvPicPr>
          <p:cNvPr id="5" name="Picture 2" descr="C:\Users\lucas_j\Pictures\amis25b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736" y="362227"/>
            <a:ext cx="4824536" cy="161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bs.twimg.com/media/CkB74XPXIAA69m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9971" y="3543280"/>
            <a:ext cx="2450636" cy="183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ucas_j\AppData\Local\Temp\SNAGHTMLd9f833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768" y="2830055"/>
            <a:ext cx="5472352" cy="34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87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end user portal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3" y="2391728"/>
            <a:ext cx="16473698" cy="5990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2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363" y="2482850"/>
            <a:ext cx="14585950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997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78" y="2220595"/>
            <a:ext cx="6172200" cy="311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6518" y="5630545"/>
            <a:ext cx="3733800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53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hlinkClick r:id="rId2"/>
          </p:cNvPr>
          <p:cNvSpPr/>
          <p:nvPr/>
        </p:nvSpPr>
        <p:spPr>
          <a:xfrm>
            <a:off x="7915148" y="6536234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Likes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881574"/>
            <a:ext cx="5268766" cy="357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lik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1359" y="228600"/>
            <a:ext cx="2426335" cy="207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like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740" y="5943600"/>
            <a:ext cx="1412114" cy="120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7856835" y="7620000"/>
            <a:ext cx="1435554" cy="8169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MAX APP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8" name="Picture 1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673" y="7180731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656" y="7509125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Image result for like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342" y="6809332"/>
            <a:ext cx="1157331" cy="99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hlinkClick r:id="rId9"/>
          </p:cNvPr>
          <p:cNvSpPr/>
          <p:nvPr/>
        </p:nvSpPr>
        <p:spPr>
          <a:xfrm>
            <a:off x="11932205" y="2306755"/>
            <a:ext cx="3170635" cy="17136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00" dirty="0" smtClean="0"/>
          </a:p>
          <a:p>
            <a:pPr algn="ctr"/>
            <a:endParaRPr lang="nl-NL" sz="3200" dirty="0"/>
          </a:p>
          <a:p>
            <a:pPr algn="ctr"/>
            <a:r>
              <a:rPr lang="nl-NL" sz="3200" dirty="0" smtClean="0"/>
              <a:t>ACCS</a:t>
            </a:r>
          </a:p>
          <a:p>
            <a:pPr algn="ctr"/>
            <a:endParaRPr lang="nl-NL" sz="3200" dirty="0"/>
          </a:p>
          <a:p>
            <a:pPr algn="ctr"/>
            <a:endParaRPr lang="nl-NL" sz="3200" dirty="0" smtClean="0"/>
          </a:p>
          <a:p>
            <a:pPr algn="ctr"/>
            <a:endParaRPr lang="nl-NL" sz="3200" dirty="0"/>
          </a:p>
          <a:p>
            <a:pPr algn="ctr"/>
            <a:endParaRPr lang="nl-NL" sz="3200" dirty="0" smtClean="0"/>
          </a:p>
        </p:txBody>
      </p:sp>
      <p:sp>
        <p:nvSpPr>
          <p:cNvPr id="34" name="Rounded Rectangle 33"/>
          <p:cNvSpPr/>
          <p:nvPr/>
        </p:nvSpPr>
        <p:spPr>
          <a:xfrm>
            <a:off x="12442201" y="5364449"/>
            <a:ext cx="3030599" cy="12353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</a:t>
            </a:r>
            <a:r>
              <a:rPr lang="nl-NL" dirty="0" smtClean="0">
                <a:solidFill>
                  <a:schemeClr val="accent3"/>
                </a:solidFill>
              </a:rPr>
              <a:t>Hub</a:t>
            </a:r>
          </a:p>
          <a:p>
            <a:pPr algn="ctr"/>
            <a:endParaRPr lang="nl-NL" dirty="0">
              <a:solidFill>
                <a:schemeClr val="accent3"/>
              </a:solidFill>
            </a:endParaRP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5" name="Lightning Bolt 34"/>
          <p:cNvSpPr/>
          <p:nvPr/>
        </p:nvSpPr>
        <p:spPr>
          <a:xfrm>
            <a:off x="12442201" y="4789995"/>
            <a:ext cx="462936" cy="9834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ightning Bolt 35"/>
          <p:cNvSpPr/>
          <p:nvPr/>
        </p:nvSpPr>
        <p:spPr>
          <a:xfrm>
            <a:off x="2126740" y="4462378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ightning Bolt 36"/>
          <p:cNvSpPr/>
          <p:nvPr/>
        </p:nvSpPr>
        <p:spPr>
          <a:xfrm>
            <a:off x="9732211" y="6034225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749296" y="1221137"/>
            <a:ext cx="3101134" cy="17354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2800" dirty="0">
                <a:solidFill>
                  <a:schemeClr val="accent3"/>
                </a:solidFill>
              </a:rPr>
              <a:t>Application Cache </a:t>
            </a:r>
            <a:endParaRPr lang="nl-NL" sz="2800" dirty="0" smtClean="0">
              <a:solidFill>
                <a:schemeClr val="accent3"/>
              </a:solidFill>
            </a:endParaRPr>
          </a:p>
          <a:p>
            <a:endParaRPr lang="nl-NL" sz="2800" dirty="0">
              <a:solidFill>
                <a:schemeClr val="accent3"/>
              </a:solidFill>
            </a:endParaRPr>
          </a:p>
          <a:p>
            <a:endParaRPr lang="en-US" sz="2800" dirty="0">
              <a:solidFill>
                <a:schemeClr val="accent3"/>
              </a:solidFill>
            </a:endParaRPr>
          </a:p>
        </p:txBody>
      </p:sp>
      <p:cxnSp>
        <p:nvCxnSpPr>
          <p:cNvPr id="44" name="Elbow Connector 43"/>
          <p:cNvCxnSpPr/>
          <p:nvPr/>
        </p:nvCxnSpPr>
        <p:spPr>
          <a:xfrm rot="10800000">
            <a:off x="8850431" y="1829769"/>
            <a:ext cx="3081775" cy="107475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ight Arrow 47"/>
          <p:cNvSpPr/>
          <p:nvPr/>
        </p:nvSpPr>
        <p:spPr>
          <a:xfrm>
            <a:off x="2434060" y="450200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10056098" y="6122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12238220" y="5072854"/>
            <a:ext cx="346622" cy="410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Elbow Connector 50"/>
          <p:cNvCxnSpPr>
            <a:stCxn id="34" idx="0"/>
            <a:endCxn id="17" idx="2"/>
          </p:cNvCxnSpPr>
          <p:nvPr/>
        </p:nvCxnSpPr>
        <p:spPr>
          <a:xfrm rot="16200000" flipV="1">
            <a:off x="13065515" y="4472463"/>
            <a:ext cx="1343995" cy="43997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Image result for logo kafk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483" y="5529153"/>
            <a:ext cx="2166250" cy="11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File:Node.js logo 2015.sv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9801" y="3154523"/>
            <a:ext cx="2726517" cy="73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oracle coherence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571" y="2196322"/>
            <a:ext cx="1207261" cy="63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/>
          <p:cNvSpPr/>
          <p:nvPr/>
        </p:nvSpPr>
        <p:spPr>
          <a:xfrm>
            <a:off x="7948196" y="1587148"/>
            <a:ext cx="714828" cy="1039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603" y="1708816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0" y="1851838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333" y="2088848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8" y="2306756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8305611" y="4191000"/>
            <a:ext cx="2561688" cy="10872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3200" dirty="0">
                <a:solidFill>
                  <a:schemeClr val="accent3"/>
                </a:solidFill>
              </a:rPr>
              <a:t>API P</a:t>
            </a:r>
            <a:endParaRPr lang="en-US" sz="3200" dirty="0">
              <a:solidFill>
                <a:schemeClr val="accent3"/>
              </a:solidFill>
            </a:endParaRPr>
          </a:p>
        </p:txBody>
      </p:sp>
      <p:cxnSp>
        <p:nvCxnSpPr>
          <p:cNvPr id="2061" name="Elbow Connector 2060"/>
          <p:cNvCxnSpPr/>
          <p:nvPr/>
        </p:nvCxnSpPr>
        <p:spPr>
          <a:xfrm flipV="1">
            <a:off x="10867299" y="3346485"/>
            <a:ext cx="1064906" cy="157101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6" descr="Image result for stopwatch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244" y="2453591"/>
            <a:ext cx="758574" cy="75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3" name="Straight Arrow Connector 2062"/>
          <p:cNvCxnSpPr>
            <a:endCxn id="81" idx="1"/>
          </p:cNvCxnSpPr>
          <p:nvPr/>
        </p:nvCxnSpPr>
        <p:spPr>
          <a:xfrm flipV="1">
            <a:off x="3413760" y="4734616"/>
            <a:ext cx="4891851" cy="1504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11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8" grpId="0" animBg="1"/>
      <p:bldP spid="49" grpId="0" animBg="1"/>
      <p:bldP spid="50" grpId="0" animBg="1"/>
      <p:bldP spid="2057" grpId="0" animBg="1"/>
      <p:bldP spid="8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98" y="2613025"/>
            <a:ext cx="3733800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943" y="3093085"/>
            <a:ext cx="551815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957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audience</a:t>
            </a:r>
            <a:r>
              <a:rPr lang="nl-NL" dirty="0" smtClean="0"/>
              <a:t> </a:t>
            </a:r>
            <a:r>
              <a:rPr lang="nl-NL" dirty="0" err="1" smtClean="0"/>
              <a:t>participation</a:t>
            </a:r>
            <a:r>
              <a:rPr lang="nl-NL" dirty="0" smtClean="0"/>
              <a:t> story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980514" y="2149936"/>
            <a:ext cx="13152806" cy="6862977"/>
            <a:chOff x="3887520" y="3484017"/>
            <a:chExt cx="7673789" cy="3651889"/>
          </a:xfrm>
        </p:grpSpPr>
        <p:sp>
          <p:nvSpPr>
            <p:cNvPr id="3" name="Oval 2"/>
            <p:cNvSpPr/>
            <p:nvPr/>
          </p:nvSpPr>
          <p:spPr>
            <a:xfrm>
              <a:off x="3887520" y="4017861"/>
              <a:ext cx="1897833" cy="9689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dirty="0" err="1" smtClean="0">
                  <a:solidFill>
                    <a:schemeClr val="tx2"/>
                  </a:solidFill>
                </a:rPr>
                <a:t>Audience</a:t>
              </a:r>
              <a:endParaRPr lang="nl-NL" sz="2800" dirty="0" smtClean="0">
                <a:solidFill>
                  <a:schemeClr val="tx2"/>
                </a:solidFill>
              </a:endParaRPr>
            </a:p>
            <a:p>
              <a:pPr algn="ctr"/>
              <a:endParaRPr lang="nl-NL" sz="2800" dirty="0">
                <a:solidFill>
                  <a:schemeClr val="tx2"/>
                </a:solidFill>
              </a:endParaRPr>
            </a:p>
            <a:p>
              <a:pPr algn="ctr"/>
              <a:endParaRPr lang="nl-NL" sz="2800" dirty="0" smtClean="0">
                <a:solidFill>
                  <a:schemeClr val="tx2"/>
                </a:solidFill>
              </a:endParaRPr>
            </a:p>
            <a:p>
              <a:pPr algn="ctr"/>
              <a:endParaRPr lang="en-US" sz="2800" dirty="0">
                <a:solidFill>
                  <a:schemeClr val="tx2"/>
                </a:solidFill>
              </a:endParaRPr>
            </a:p>
          </p:txBody>
        </p:sp>
        <p:pic>
          <p:nvPicPr>
            <p:cNvPr id="4" name="Picture 2" descr="https://g.twimg.com/Twitter_logo_blu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049" y="4898980"/>
              <a:ext cx="1359313" cy="110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ounded Rectangle 4"/>
            <p:cNvSpPr/>
            <p:nvPr/>
          </p:nvSpPr>
          <p:spPr>
            <a:xfrm>
              <a:off x="8494354" y="4550755"/>
              <a:ext cx="1518267" cy="7536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 err="1">
                  <a:solidFill>
                    <a:schemeClr val="lt1"/>
                  </a:solidFill>
                </a:rPr>
                <a:t>IoT</a:t>
              </a:r>
              <a:r>
                <a:rPr lang="nl-NL" sz="4000" dirty="0">
                  <a:solidFill>
                    <a:schemeClr val="lt1"/>
                  </a:solidFill>
                </a:rPr>
                <a:t> CS</a:t>
              </a:r>
              <a:endParaRPr lang="en-US" sz="4000" dirty="0">
                <a:solidFill>
                  <a:schemeClr val="lt1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4910441" y="5039007"/>
              <a:ext cx="576064" cy="4782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5198473" y="4961219"/>
              <a:ext cx="432048" cy="3040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endCxn id="4" idx="0"/>
            </p:cNvCxnSpPr>
            <p:nvPr/>
          </p:nvCxnSpPr>
          <p:spPr>
            <a:xfrm>
              <a:off x="5342489" y="4788273"/>
              <a:ext cx="918217" cy="1107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4" idx="3"/>
              <a:endCxn id="5" idx="1"/>
            </p:cNvCxnSpPr>
            <p:nvPr/>
          </p:nvCxnSpPr>
          <p:spPr>
            <a:xfrm flipV="1">
              <a:off x="6940362" y="4927566"/>
              <a:ext cx="1553992" cy="524426"/>
            </a:xfrm>
            <a:prstGeom prst="bentConnector3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5801597" y="3484017"/>
              <a:ext cx="2039877" cy="891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dirty="0" smtClean="0"/>
                <a:t>Real “</a:t>
              </a:r>
              <a:r>
                <a:rPr lang="nl-NL" sz="2800" dirty="0" err="1" smtClean="0"/>
                <a:t>Things</a:t>
              </a:r>
              <a:r>
                <a:rPr lang="nl-NL" sz="2800" dirty="0" smtClean="0"/>
                <a:t>” (Pis, </a:t>
              </a:r>
              <a:r>
                <a:rPr lang="nl-NL" sz="2800" dirty="0" err="1" smtClean="0"/>
                <a:t>Arduino’s</a:t>
              </a:r>
              <a:r>
                <a:rPr lang="nl-NL" sz="2800" dirty="0" smtClean="0"/>
                <a:t>, …)</a:t>
              </a:r>
              <a:endParaRPr lang="en-US" sz="2800" dirty="0"/>
            </a:p>
          </p:txBody>
        </p:sp>
        <p:cxnSp>
          <p:nvCxnSpPr>
            <p:cNvPr id="11" name="Elbow Connector 10"/>
            <p:cNvCxnSpPr>
              <a:stCxn id="10" idx="3"/>
              <a:endCxn id="5" idx="0"/>
            </p:cNvCxnSpPr>
            <p:nvPr/>
          </p:nvCxnSpPr>
          <p:spPr>
            <a:xfrm>
              <a:off x="7841474" y="3929553"/>
              <a:ext cx="1412014" cy="621202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13" idx="1"/>
            </p:cNvCxnSpPr>
            <p:nvPr/>
          </p:nvCxnSpPr>
          <p:spPr>
            <a:xfrm rot="10800000">
              <a:off x="6690360" y="5737595"/>
              <a:ext cx="3352682" cy="75757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>
              <a:hlinkClick r:id="rId3"/>
            </p:cNvPr>
            <p:cNvSpPr/>
            <p:nvPr/>
          </p:nvSpPr>
          <p:spPr>
            <a:xfrm>
              <a:off x="10043042" y="6058869"/>
              <a:ext cx="1518267" cy="872592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 smtClean="0"/>
                <a:t>ICS</a:t>
              </a:r>
              <a:endParaRPr lang="en-US" sz="4000" dirty="0"/>
            </a:p>
          </p:txBody>
        </p:sp>
        <p:cxnSp>
          <p:nvCxnSpPr>
            <p:cNvPr id="14" name="Elbow Connector 13"/>
            <p:cNvCxnSpPr>
              <a:stCxn id="3" idx="0"/>
              <a:endCxn id="10" idx="1"/>
            </p:cNvCxnSpPr>
            <p:nvPr/>
          </p:nvCxnSpPr>
          <p:spPr>
            <a:xfrm rot="5400000" flipH="1" flipV="1">
              <a:off x="5274863" y="3491127"/>
              <a:ext cx="88308" cy="96516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 descr="http://all4desktop.com/data_images/original/4240423-people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2402" y="4214560"/>
              <a:ext cx="1148873" cy="792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Elbow Connector 15"/>
            <p:cNvCxnSpPr>
              <a:stCxn id="5" idx="3"/>
              <a:endCxn id="13" idx="0"/>
            </p:cNvCxnSpPr>
            <p:nvPr/>
          </p:nvCxnSpPr>
          <p:spPr>
            <a:xfrm>
              <a:off x="10012621" y="4927566"/>
              <a:ext cx="789555" cy="1131303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10800000" flipV="1">
              <a:off x="8123945" y="6670935"/>
              <a:ext cx="1919098" cy="4649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605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865683"/>
            <a:ext cx="14739224" cy="2090702"/>
          </a:xfrm>
        </p:spPr>
        <p:txBody>
          <a:bodyPr/>
          <a:lstStyle/>
          <a:p>
            <a:r>
              <a:rPr lang="nl-NL" dirty="0" err="1" smtClean="0"/>
              <a:t>Now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tweet </a:t>
            </a:r>
            <a:r>
              <a:rPr lang="nl-NL" dirty="0" err="1" smtClean="0"/>
              <a:t>your</a:t>
            </a:r>
            <a:r>
              <a:rPr lang="nl-NL" dirty="0" smtClean="0"/>
              <a:t> Artist </a:t>
            </a:r>
            <a:r>
              <a:rPr lang="nl-NL" dirty="0" err="1" smtClean="0"/>
              <a:t>Proposal</a:t>
            </a:r>
            <a:r>
              <a:rPr lang="nl-NL" dirty="0" smtClean="0"/>
              <a:t> for OOW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9393" y="2711556"/>
            <a:ext cx="14611136" cy="2492587"/>
          </a:xfrm>
        </p:spPr>
        <p:txBody>
          <a:bodyPr>
            <a:normAutofit/>
          </a:bodyPr>
          <a:lstStyle/>
          <a:p>
            <a:r>
              <a:rPr lang="nl-NL" sz="4700" dirty="0" err="1"/>
              <a:t>Use</a:t>
            </a:r>
            <a:r>
              <a:rPr lang="nl-NL" sz="4700" dirty="0"/>
              <a:t> </a:t>
            </a:r>
            <a:r>
              <a:rPr lang="nl-NL" sz="4700" dirty="0" err="1"/>
              <a:t>the</a:t>
            </a:r>
            <a:r>
              <a:rPr lang="nl-NL" sz="4700" dirty="0"/>
              <a:t> hashtag </a:t>
            </a:r>
            <a:r>
              <a:rPr lang="nl-NL" sz="4700" dirty="0" smtClean="0"/>
              <a:t>#paasaces </a:t>
            </a:r>
            <a:r>
              <a:rPr lang="nl-NL" sz="4700" dirty="0" err="1"/>
              <a:t>to</a:t>
            </a:r>
            <a:r>
              <a:rPr lang="nl-NL" sz="4700" dirty="0"/>
              <a:t> get </a:t>
            </a:r>
            <a:r>
              <a:rPr lang="nl-NL" sz="4700" dirty="0" err="1"/>
              <a:t>noticed</a:t>
            </a:r>
            <a:r>
              <a:rPr lang="nl-NL" sz="4700" dirty="0"/>
              <a:t> </a:t>
            </a:r>
            <a:r>
              <a:rPr lang="nl-NL" sz="4700" dirty="0" err="1"/>
              <a:t>by</a:t>
            </a:r>
            <a:r>
              <a:rPr lang="nl-NL" sz="4700" dirty="0"/>
              <a:t> </a:t>
            </a:r>
            <a:r>
              <a:rPr lang="nl-NL" sz="4700" dirty="0" err="1"/>
              <a:t>IoT</a:t>
            </a:r>
            <a:r>
              <a:rPr lang="nl-NL" sz="4700" dirty="0"/>
              <a:t> CS </a:t>
            </a:r>
          </a:p>
          <a:p>
            <a:r>
              <a:rPr lang="nl-NL" sz="4700" dirty="0" err="1"/>
              <a:t>and</a:t>
            </a:r>
            <a:r>
              <a:rPr lang="nl-NL" sz="4700" dirty="0"/>
              <a:t> </a:t>
            </a:r>
            <a:r>
              <a:rPr lang="nl-NL" sz="4700" dirty="0" err="1"/>
              <a:t>add</a:t>
            </a:r>
            <a:r>
              <a:rPr lang="nl-NL" sz="4700" dirty="0"/>
              <a:t> </a:t>
            </a:r>
            <a:r>
              <a:rPr lang="nl-NL" sz="4700" dirty="0" err="1"/>
              <a:t>your</a:t>
            </a:r>
            <a:r>
              <a:rPr lang="nl-NL" sz="4700" dirty="0"/>
              <a:t> </a:t>
            </a:r>
            <a:r>
              <a:rPr lang="nl-NL" sz="4700" dirty="0" err="1"/>
              <a:t>favorite</a:t>
            </a:r>
            <a:r>
              <a:rPr lang="nl-NL" sz="4700" dirty="0"/>
              <a:t> artist as </a:t>
            </a:r>
            <a:r>
              <a:rPr lang="nl-NL" sz="4700" dirty="0" err="1"/>
              <a:t>the</a:t>
            </a:r>
            <a:r>
              <a:rPr lang="nl-NL" sz="4700" dirty="0"/>
              <a:t> second hashtag</a:t>
            </a:r>
          </a:p>
          <a:p>
            <a:r>
              <a:rPr lang="nl-NL" sz="4100" b="1" dirty="0" err="1"/>
              <a:t>Note</a:t>
            </a:r>
            <a:r>
              <a:rPr lang="nl-NL" sz="4100" b="1" dirty="0"/>
              <a:t>: </a:t>
            </a:r>
            <a:r>
              <a:rPr lang="nl-NL" sz="4100" b="1" dirty="0" err="1"/>
              <a:t>use</a:t>
            </a:r>
            <a:r>
              <a:rPr lang="nl-NL" sz="4100" b="1" dirty="0"/>
              <a:t> </a:t>
            </a:r>
            <a:r>
              <a:rPr lang="nl-NL" sz="4100" b="1" dirty="0" err="1"/>
              <a:t>underscore</a:t>
            </a:r>
            <a:r>
              <a:rPr lang="nl-NL" sz="4100" b="1" dirty="0"/>
              <a:t> for </a:t>
            </a:r>
            <a:r>
              <a:rPr lang="nl-NL" sz="4100" b="1" dirty="0" err="1"/>
              <a:t>space</a:t>
            </a:r>
            <a:r>
              <a:rPr lang="nl-NL" sz="4700" dirty="0"/>
              <a:t> </a:t>
            </a:r>
            <a:endParaRPr lang="en-US" sz="4700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0" y="575523"/>
            <a:ext cx="1136722" cy="69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4319" y="638336"/>
            <a:ext cx="1251125" cy="76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555" y="252133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418" y="1269183"/>
            <a:ext cx="284182" cy="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73" y="116104"/>
            <a:ext cx="1889588" cy="11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12" y="307466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202" y="331694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342" y="2757569"/>
            <a:ext cx="284180" cy="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185" y="5210810"/>
            <a:ext cx="9542175" cy="4097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6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ICS </a:t>
            </a:r>
            <a:endParaRPr lang="en-US" dirty="0"/>
          </a:p>
        </p:txBody>
      </p:sp>
      <p:pic>
        <p:nvPicPr>
          <p:cNvPr id="11266" name="Picture 2" descr="C:\Users\lucas_j\AppData\Local\Microsoft\Windows\Temporary Internet Files\Content.Outlook\ALZHWFQB\ICS_Instance_Track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20" y="1925511"/>
            <a:ext cx="14414183" cy="740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67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 descr="C:\Users\lucas_j\AppData\Local\Microsoft\Windows\Temporary Internet Files\Content.Outlook\ALZHWFQB\ICS_Instance_Tracking_Detail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2898540"/>
            <a:ext cx="13179743" cy="48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183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Email </a:t>
            </a:r>
            <a:r>
              <a:rPr lang="nl-NL" dirty="0" err="1" smtClean="0"/>
              <a:t>notification</a:t>
            </a:r>
            <a:r>
              <a:rPr lang="nl-NL" dirty="0" smtClean="0"/>
              <a:t> of new </a:t>
            </a:r>
            <a:r>
              <a:rPr lang="nl-NL" dirty="0" err="1" smtClean="0"/>
              <a:t>task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PCS </a:t>
            </a:r>
            <a:r>
              <a:rPr lang="nl-NL" dirty="0" err="1" smtClean="0"/>
              <a:t>instance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5" y="2251393"/>
            <a:ext cx="9149715" cy="7047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24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176629" cy="1346288"/>
          </a:xfrm>
        </p:spPr>
        <p:txBody>
          <a:bodyPr/>
          <a:lstStyle/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/>
              <a:t>integrated</a:t>
            </a:r>
            <a:r>
              <a:rPr lang="nl-NL" dirty="0"/>
              <a:t> flow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smtClean="0">
                <a:solidFill>
                  <a:srgbClr val="FF0000"/>
                </a:solidFill>
              </a:rPr>
              <a:t>AS MANY </a:t>
            </a:r>
            <a:r>
              <a:rPr lang="nl-NL" dirty="0" smtClean="0"/>
              <a:t>Oracle </a:t>
            </a:r>
            <a:r>
              <a:rPr lang="nl-NL" dirty="0"/>
              <a:t>PaaS Cloud </a:t>
            </a:r>
            <a:r>
              <a:rPr lang="nl-NL" dirty="0" smtClean="0"/>
              <a:t>Services </a:t>
            </a:r>
            <a:r>
              <a:rPr lang="nl-NL" dirty="0" smtClean="0">
                <a:solidFill>
                  <a:srgbClr val="FF0000"/>
                </a:solidFill>
              </a:rPr>
              <a:t>as </a:t>
            </a:r>
            <a:r>
              <a:rPr lang="nl-NL" dirty="0" err="1" smtClean="0">
                <a:solidFill>
                  <a:srgbClr val="FF0000"/>
                </a:solidFill>
              </a:rPr>
              <a:t>possible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world reco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855" y="4640897"/>
            <a:ext cx="6096000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world record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" y="2529839"/>
            <a:ext cx="99155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5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lucas_j\AppData\Local\Microsoft\Windows\Temporary Internet Files\Content.Outlook\ALZHWFQB\PCS-DocsInteg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97" y="2436853"/>
            <a:ext cx="12866668" cy="573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9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lucas_j\AppData\Local\Microsoft\Windows\Temporary Internet Files\Content.Outlook\ALZHWFQB\PCS-ProcessTrack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26" y="1852990"/>
            <a:ext cx="12923810" cy="604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37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lucas_j\AppData\Local\Microsoft\Windows\Temporary Internet Files\Content.Outlook\ALZHWFQB\PCS-Task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226" y="2305371"/>
            <a:ext cx="10523810" cy="514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49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lucas_j\AppData\Local\Microsoft\Windows\Temporary Internet Files\Content.Outlook\ALZHWFQB\PCS-TaskF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356" y="2252064"/>
            <a:ext cx="10476191" cy="567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91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Outbound</a:t>
            </a:r>
            <a:r>
              <a:rPr lang="nl-NL" dirty="0" smtClean="0"/>
              <a:t> Twitter</a:t>
            </a:r>
            <a:endParaRPr lang="en-US" dirty="0"/>
          </a:p>
        </p:txBody>
      </p:sp>
      <p:pic>
        <p:nvPicPr>
          <p:cNvPr id="17410" name="Picture 2" descr="C:\Users\lucas_j\AppData\Local\Temp\SNAGHTMLe720ce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119312"/>
            <a:ext cx="13020675" cy="828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938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SOA CS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790" y="1950719"/>
            <a:ext cx="11417302" cy="707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1005840" y="6797040"/>
            <a:ext cx="426720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9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33" y="1702435"/>
            <a:ext cx="7589837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lucas_j\AppData\Local\Temp\SNAGHTMLe2176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7687" y="2256472"/>
            <a:ext cx="10944225" cy="655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770" y="803116"/>
            <a:ext cx="8618537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07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863" y="1568450"/>
            <a:ext cx="9632950" cy="661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186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ADF on JCS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058" y="2387600"/>
            <a:ext cx="8382000" cy="665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782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JET on ACCS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178" y="2292349"/>
            <a:ext cx="14631987" cy="516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82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Distributed</a:t>
            </a:r>
          </a:p>
          <a:p>
            <a:pPr lvl="1"/>
            <a:r>
              <a:rPr lang="nl-NL" dirty="0" smtClean="0"/>
              <a:t>Three </a:t>
            </a:r>
            <a:r>
              <a:rPr lang="nl-NL" dirty="0" err="1" smtClean="0"/>
              <a:t>countries</a:t>
            </a:r>
            <a:r>
              <a:rPr lang="nl-NL" dirty="0" smtClean="0"/>
              <a:t>, Five partners, Five </a:t>
            </a:r>
            <a:r>
              <a:rPr lang="nl-NL" dirty="0" err="1" smtClean="0"/>
              <a:t>Locations</a:t>
            </a:r>
            <a:endParaRPr lang="nl-NL" dirty="0" smtClean="0"/>
          </a:p>
          <a:p>
            <a:pPr lvl="1"/>
            <a:r>
              <a:rPr lang="nl-NL" dirty="0" smtClean="0"/>
              <a:t>The Cloud is </a:t>
            </a:r>
            <a:r>
              <a:rPr lang="nl-NL" dirty="0" err="1" smtClean="0"/>
              <a:t>omnipresent</a:t>
            </a:r>
            <a:endParaRPr lang="nl-NL" dirty="0"/>
          </a:p>
          <a:p>
            <a:pPr lvl="2"/>
            <a:r>
              <a:rPr lang="nl-NL" dirty="0" err="1" smtClean="0"/>
              <a:t>except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is a form of </a:t>
            </a:r>
            <a:r>
              <a:rPr lang="nl-NL" dirty="0" err="1" smtClean="0"/>
              <a:t>outage</a:t>
            </a:r>
            <a:endParaRPr lang="nl-NL" dirty="0"/>
          </a:p>
          <a:p>
            <a:pPr lvl="1"/>
            <a:endParaRPr lang="en-US" dirty="0"/>
          </a:p>
        </p:txBody>
      </p:sp>
      <p:pic>
        <p:nvPicPr>
          <p:cNvPr id="1026" name="Picture 2" descr="C:\Users\lucas_j\Pictures\lucas\Lucas-klein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106" y="5798501"/>
            <a:ext cx="1715719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Lonnek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1" y="5729602"/>
            <a:ext cx="1729987" cy="194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orsten Winterber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093" y="5798501"/>
            <a:ext cx="2068547" cy="1877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k Simps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11661"/>
          <a:stretch/>
        </p:blipFill>
        <p:spPr bwMode="auto">
          <a:xfrm>
            <a:off x="3852083" y="5798501"/>
            <a:ext cx="19485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danilo schmie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15" y="5798501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ichard olrich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908" y="5729602"/>
            <a:ext cx="1946175" cy="194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ven bernhardt opitz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350" y="5798501"/>
            <a:ext cx="1877276" cy="1877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80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MAX</a:t>
            </a:r>
            <a:endParaRPr lang="en-US" dirty="0"/>
          </a:p>
        </p:txBody>
      </p:sp>
      <p:pic>
        <p:nvPicPr>
          <p:cNvPr id="3074" name="Picture 2" descr="C:\Users\lucas_j\AppData\Local\Microsoft\Windows\Temporary Internet Files\Content.Outlook\ALZHWFQB\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16" y="1874273"/>
            <a:ext cx="3655343" cy="729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ucas_j\AppData\Local\Microsoft\Windows\Temporary Internet Files\Content.Outlook\ALZHWFQB\Deta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316" y="1874273"/>
            <a:ext cx="4207964" cy="726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lucas_j\AppData\Local\Microsoft\Windows\Temporary Internet Files\Content.Outlook\ALZHWFQB\grap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924" y="1874272"/>
            <a:ext cx="3944915" cy="726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lucas_j\AppData\Local\Microsoft\Windows\Temporary Internet Files\Content.Outlook\ALZHWFQB\QRCodeFinalDemo (2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157" y="325409"/>
            <a:ext cx="2801964" cy="309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24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Content &amp; </a:t>
            </a:r>
            <a:r>
              <a:rPr lang="nl-NL" dirty="0" err="1" smtClean="0"/>
              <a:t>Experience</a:t>
            </a:r>
            <a:r>
              <a:rPr lang="nl-NL" dirty="0" smtClean="0"/>
              <a:t> Cloud</a:t>
            </a:r>
            <a:endParaRPr lang="en-US" dirty="0"/>
          </a:p>
        </p:txBody>
      </p:sp>
      <p:pic>
        <p:nvPicPr>
          <p:cNvPr id="5122" name="Picture 2" descr="C:\Users\lucas_j\AppData\Local\Microsoft\Windows\Temporary Internet Files\Content.Outlook\ALZHWFQB\ContentExperienceCS-DocsAndConversa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019" y="2555901"/>
            <a:ext cx="9561905" cy="54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52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lucas_j\AppData\Local\Microsoft\Windows\Temporary Internet Files\Content.Outlook\ALZHWFQB\ContentExperienceCS-Conversa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0899" y="2586381"/>
            <a:ext cx="9561905" cy="549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68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833" y="2438400"/>
            <a:ext cx="837565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273" y="487680"/>
            <a:ext cx="2820259" cy="8996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4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3" y="2505710"/>
            <a:ext cx="14090650" cy="6234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5843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40" y="1873250"/>
            <a:ext cx="12436475" cy="661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280" y="6336030"/>
            <a:ext cx="1220787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5783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8" y="1671638"/>
            <a:ext cx="12117387" cy="640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6716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35" y="2202180"/>
            <a:ext cx="13039725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7740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75" y="1660525"/>
            <a:ext cx="12963525" cy="643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0534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008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Business scenario (2016)</a:t>
            </a:r>
            <a:endParaRPr lang="en-US" dirty="0"/>
          </a:p>
        </p:txBody>
      </p:sp>
      <p:sp>
        <p:nvSpPr>
          <p:cNvPr id="3" name="Explosion 1 2"/>
          <p:cNvSpPr/>
          <p:nvPr/>
        </p:nvSpPr>
        <p:spPr>
          <a:xfrm>
            <a:off x="10571474" y="6667920"/>
            <a:ext cx="3769366" cy="2217000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Oracle </a:t>
            </a:r>
            <a:r>
              <a:rPr lang="nl-NL" dirty="0" err="1" smtClean="0"/>
              <a:t>OpenWorld</a:t>
            </a:r>
            <a:r>
              <a:rPr lang="nl-NL" dirty="0" smtClean="0"/>
              <a:t> 2017</a:t>
            </a:r>
            <a:endParaRPr lang="en-US" dirty="0"/>
          </a:p>
        </p:txBody>
      </p:sp>
      <p:pic>
        <p:nvPicPr>
          <p:cNvPr id="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831" y="4034584"/>
            <a:ext cx="2634211" cy="1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nme.assets.ipccdn.co.uk/images/210116Adele_getty500440292_20_210116.article_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77" y="2890197"/>
            <a:ext cx="2805447" cy="1665734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.telegraph.co.uk/multimedia/archive/02277/Bruce_Springsteen__227720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075" y="4509769"/>
            <a:ext cx="3598268" cy="224601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encrypted-tbn2.gstatic.com/images?q=tbn:ANd9GcQcn-jMZI4BH_axinMUOgrmqjojuZOWvih87iDGfTqaRo2pmT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25" y="6258590"/>
            <a:ext cx="2514600" cy="18192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encrypted-tbn2.gstatic.com/images?q=tbn:ANd9GcT1wyuihiamt8y4k0Y2u37uRTH61AkBxgXwKawJ9kuRdDAe77wC3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77" y="6661518"/>
            <a:ext cx="2705100" cy="168592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 rot="19460936">
            <a:off x="5243080" y="3917302"/>
            <a:ext cx="864096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949178">
            <a:off x="5233666" y="4640984"/>
            <a:ext cx="1482398" cy="10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3073080">
            <a:off x="4390948" y="5739530"/>
            <a:ext cx="1345671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06" y="3123094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61" y="3723064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99" y="3976767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12097641" y="3475290"/>
            <a:ext cx="312711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sp>
        <p:nvSpPr>
          <p:cNvPr id="16" name="Smiley Face 15"/>
          <p:cNvSpPr/>
          <p:nvPr/>
        </p:nvSpPr>
        <p:spPr>
          <a:xfrm>
            <a:off x="13090725" y="4207397"/>
            <a:ext cx="504056" cy="501748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miley Face 16"/>
          <p:cNvSpPr/>
          <p:nvPr/>
        </p:nvSpPr>
        <p:spPr>
          <a:xfrm>
            <a:off x="13090725" y="3378270"/>
            <a:ext cx="504056" cy="50174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lock Arc 17"/>
          <p:cNvSpPr/>
          <p:nvPr/>
        </p:nvSpPr>
        <p:spPr>
          <a:xfrm>
            <a:off x="13197887" y="3689243"/>
            <a:ext cx="289732" cy="142079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625424" y="1813074"/>
            <a:ext cx="2146070" cy="211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Analyze</a:t>
            </a:r>
            <a:r>
              <a:rPr lang="nl-NL" dirty="0" smtClean="0"/>
              <a:t> Twitter traffic </a:t>
            </a:r>
          </a:p>
          <a:p>
            <a:r>
              <a:rPr lang="nl-NL" dirty="0" smtClean="0"/>
              <a:t>&amp; </a:t>
            </a:r>
            <a:r>
              <a:rPr lang="nl-NL" dirty="0" err="1" smtClean="0"/>
              <a:t>Voting</a:t>
            </a:r>
            <a:r>
              <a:rPr lang="nl-NL" dirty="0" smtClean="0"/>
              <a:t> Machines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0062860" y="5298548"/>
            <a:ext cx="4765659" cy="960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Publish</a:t>
            </a:r>
            <a:r>
              <a:rPr lang="nl-NL" dirty="0"/>
              <a:t> </a:t>
            </a:r>
            <a:r>
              <a:rPr lang="nl-NL" dirty="0" err="1" smtClean="0"/>
              <a:t>Enriched</a:t>
            </a:r>
            <a:r>
              <a:rPr lang="nl-NL" dirty="0" smtClean="0"/>
              <a:t> </a:t>
            </a:r>
            <a:r>
              <a:rPr lang="nl-NL" dirty="0" err="1" smtClean="0"/>
              <a:t>Approved</a:t>
            </a:r>
            <a:r>
              <a:rPr lang="nl-NL" dirty="0" smtClean="0"/>
              <a:t> </a:t>
            </a:r>
            <a:r>
              <a:rPr lang="nl-NL" dirty="0" err="1" smtClean="0"/>
              <a:t>Proposals</a:t>
            </a:r>
            <a:r>
              <a:rPr lang="nl-NL" dirty="0" smtClean="0"/>
              <a:t> on Web Portal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 rot="2053522">
            <a:off x="4713883" y="6282072"/>
            <a:ext cx="3570835" cy="238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>
            <a:stCxn id="19" idx="3"/>
            <a:endCxn id="15" idx="1"/>
          </p:cNvCxnSpPr>
          <p:nvPr/>
        </p:nvCxnSpPr>
        <p:spPr>
          <a:xfrm>
            <a:off x="10771494" y="2871665"/>
            <a:ext cx="1326147" cy="1169375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5" idx="2"/>
            <a:endCxn id="20" idx="0"/>
          </p:cNvCxnSpPr>
          <p:nvPr/>
        </p:nvCxnSpPr>
        <p:spPr>
          <a:xfrm rot="5400000">
            <a:off x="12707567" y="4344913"/>
            <a:ext cx="691759" cy="1215511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5243038" y="1813074"/>
            <a:ext cx="3461047" cy="1771363"/>
          </a:xfrm>
          <a:custGeom>
            <a:avLst/>
            <a:gdLst>
              <a:gd name="connsiteX0" fmla="*/ 0 w 3461047"/>
              <a:gd name="connsiteY0" fmla="*/ 1771363 h 1771363"/>
              <a:gd name="connsiteX1" fmla="*/ 957129 w 3461047"/>
              <a:gd name="connsiteY1" fmla="*/ 352761 h 1771363"/>
              <a:gd name="connsiteX2" fmla="*/ 2264635 w 3461047"/>
              <a:gd name="connsiteY2" fmla="*/ 53658 h 1771363"/>
              <a:gd name="connsiteX3" fmla="*/ 3461047 w 3461047"/>
              <a:gd name="connsiteY3" fmla="*/ 1207340 h 177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047" h="1771363">
                <a:moveTo>
                  <a:pt x="0" y="1771363"/>
                </a:moveTo>
                <a:cubicBezTo>
                  <a:pt x="289845" y="1205204"/>
                  <a:pt x="579690" y="639045"/>
                  <a:pt x="957129" y="352761"/>
                </a:cubicBezTo>
                <a:cubicBezTo>
                  <a:pt x="1334568" y="66477"/>
                  <a:pt x="1847315" y="-88772"/>
                  <a:pt x="2264635" y="53658"/>
                </a:cubicBezTo>
                <a:cubicBezTo>
                  <a:pt x="2681955" y="196088"/>
                  <a:pt x="3071501" y="701714"/>
                  <a:pt x="3461047" y="12073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9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 record?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r>
              <a:rPr lang="nl-NL" dirty="0" smtClean="0"/>
              <a:t>++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2000" dirty="0" err="1">
                <a:solidFill>
                  <a:schemeClr val="lt1"/>
                </a:solidFill>
              </a:rPr>
              <a:t>AppContainer</a:t>
            </a:r>
            <a:r>
              <a:rPr lang="nl-NL" sz="2000" dirty="0">
                <a:solidFill>
                  <a:schemeClr val="lt1"/>
                </a:solidFill>
              </a:rPr>
              <a:t> </a:t>
            </a:r>
            <a:r>
              <a:rPr lang="nl-NL" sz="2000" dirty="0" smtClean="0">
                <a:solidFill>
                  <a:schemeClr val="lt1"/>
                </a:solidFill>
              </a:rPr>
              <a:t>CS</a:t>
            </a:r>
            <a:endParaRPr lang="en-US" sz="2000" dirty="0">
              <a:solidFill>
                <a:schemeClr val="lt1"/>
              </a:solidFill>
            </a:endParaRPr>
          </a:p>
        </p:txBody>
      </p:sp>
      <p:cxnSp>
        <p:nvCxnSpPr>
          <p:cNvPr id="20" name="Elbow Connector 19"/>
          <p:cNvCxnSpPr>
            <a:stCxn id="46" idx="0"/>
            <a:endCxn id="10" idx="2"/>
          </p:cNvCxnSpPr>
          <p:nvPr/>
        </p:nvCxnSpPr>
        <p:spPr>
          <a:xfrm rot="5400000" flipH="1" flipV="1">
            <a:off x="11679058" y="5583798"/>
            <a:ext cx="560360" cy="637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9" idx="0"/>
            <a:endCxn id="46" idx="2"/>
          </p:cNvCxnSpPr>
          <p:nvPr/>
        </p:nvCxnSpPr>
        <p:spPr>
          <a:xfrm rot="5400000" flipH="1" flipV="1">
            <a:off x="10482521" y="6504401"/>
            <a:ext cx="747034" cy="1568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932515" y="1667294"/>
            <a:ext cx="1805839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Real “</a:t>
            </a:r>
            <a:r>
              <a:rPr lang="nl-NL" sz="1400" dirty="0" err="1" smtClean="0"/>
              <a:t>Things</a:t>
            </a:r>
            <a:r>
              <a:rPr lang="nl-NL" sz="1400" dirty="0" smtClean="0"/>
              <a:t>” (Pis, </a:t>
            </a:r>
            <a:r>
              <a:rPr lang="nl-NL" sz="1400" dirty="0" err="1" smtClean="0"/>
              <a:t>Arduino’s</a:t>
            </a:r>
            <a:r>
              <a:rPr lang="nl-NL" sz="1400" dirty="0" smtClean="0"/>
              <a:t>, …)</a:t>
            </a:r>
            <a:endParaRPr lang="en-US" sz="14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288762" y="1557385"/>
            <a:ext cx="88308" cy="119919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3166726" y="8357808"/>
            <a:ext cx="1435554" cy="6706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MAX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3959582" y="6940264"/>
            <a:ext cx="1351542" cy="48447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ChatBot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5816495" y="2181451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(O)SSI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1005974" y="6182828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API 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8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749" y="7487240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580" y="7722001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Elbow Connector 49"/>
          <p:cNvCxnSpPr>
            <a:endCxn id="43" idx="2"/>
          </p:cNvCxnSpPr>
          <p:nvPr/>
        </p:nvCxnSpPr>
        <p:spPr>
          <a:xfrm rot="10800000">
            <a:off x="14635354" y="7424735"/>
            <a:ext cx="526697" cy="47506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2" idx="0"/>
          </p:cNvCxnSpPr>
          <p:nvPr/>
        </p:nvCxnSpPr>
        <p:spPr>
          <a:xfrm rot="16200000" flipV="1">
            <a:off x="13095970" y="7569274"/>
            <a:ext cx="1219550" cy="357517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5113718" y="4855749"/>
            <a:ext cx="1405553" cy="6997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800" dirty="0">
                <a:solidFill>
                  <a:schemeClr val="accent3"/>
                </a:solidFill>
              </a:rPr>
              <a:t>OMC</a:t>
            </a:r>
          </a:p>
          <a:p>
            <a:pPr algn="ctr"/>
            <a:r>
              <a:rPr lang="nl-NL" sz="1800" dirty="0">
                <a:solidFill>
                  <a:schemeClr val="accent3"/>
                </a:solidFill>
              </a:rPr>
              <a:t>(APM, LA)</a:t>
            </a:r>
            <a:endParaRPr lang="en-US" sz="1800" dirty="0">
              <a:solidFill>
                <a:schemeClr val="accent3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827576" y="5306194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2800844" y="5299487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5" name="Elbow Connector 54"/>
          <p:cNvCxnSpPr/>
          <p:nvPr/>
        </p:nvCxnSpPr>
        <p:spPr>
          <a:xfrm>
            <a:off x="13371622" y="5346696"/>
            <a:ext cx="1742096" cy="265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827575" y="5612052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12826491" y="5587519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0535770" y="355269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10585186" y="360373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11359207" y="8485318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1332475" y="8478611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5" name="Elbow Connector 64"/>
          <p:cNvCxnSpPr>
            <a:stCxn id="18" idx="1"/>
            <a:endCxn id="46" idx="3"/>
          </p:cNvCxnSpPr>
          <p:nvPr/>
        </p:nvCxnSpPr>
        <p:spPr>
          <a:xfrm rot="10800000">
            <a:off x="12274802" y="6549032"/>
            <a:ext cx="725014" cy="26261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3157692" y="4178913"/>
            <a:ext cx="1113353" cy="7215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Hub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7" name="Lightning Bolt 76"/>
          <p:cNvSpPr/>
          <p:nvPr/>
        </p:nvSpPr>
        <p:spPr>
          <a:xfrm>
            <a:off x="13722225" y="3757618"/>
            <a:ext cx="300610" cy="55689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ghtning Bolt 77"/>
          <p:cNvSpPr/>
          <p:nvPr/>
        </p:nvSpPr>
        <p:spPr>
          <a:xfrm>
            <a:off x="8522943" y="735532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ightning Bolt 79"/>
          <p:cNvSpPr/>
          <p:nvPr/>
        </p:nvSpPr>
        <p:spPr>
          <a:xfrm>
            <a:off x="12891726" y="6059669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283" y="3920872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474374" y="5961347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10447642" y="5954640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10474373" y="6267205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3" name="TextBox 162"/>
          <p:cNvSpPr txBox="1"/>
          <p:nvPr/>
        </p:nvSpPr>
        <p:spPr>
          <a:xfrm>
            <a:off x="10473289" y="6242672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5" name="Elbow Connector 164"/>
          <p:cNvCxnSpPr>
            <a:stCxn id="24" idx="1"/>
            <a:endCxn id="155" idx="3"/>
          </p:cNvCxnSpPr>
          <p:nvPr/>
        </p:nvCxnSpPr>
        <p:spPr>
          <a:xfrm rot="10800000">
            <a:off x="13086233" y="2244940"/>
            <a:ext cx="628136" cy="104572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endCxn id="2050" idx="1"/>
          </p:cNvCxnSpPr>
          <p:nvPr/>
        </p:nvCxnSpPr>
        <p:spPr>
          <a:xfrm flipV="1">
            <a:off x="13059366" y="4267429"/>
            <a:ext cx="2722917" cy="847309"/>
          </a:xfrm>
          <a:prstGeom prst="bentConnector3">
            <a:avLst>
              <a:gd name="adj1" fmla="val 6903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181"/>
          <p:cNvCxnSpPr>
            <a:stCxn id="2050" idx="0"/>
            <a:endCxn id="44" idx="2"/>
          </p:cNvCxnSpPr>
          <p:nvPr/>
        </p:nvCxnSpPr>
        <p:spPr>
          <a:xfrm rot="5400000" flipH="1" flipV="1">
            <a:off x="15841754" y="3311718"/>
            <a:ext cx="1007015" cy="211295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44" idx="0"/>
          </p:cNvCxnSpPr>
          <p:nvPr/>
        </p:nvCxnSpPr>
        <p:spPr>
          <a:xfrm rot="5400000" flipH="1" flipV="1">
            <a:off x="16300387" y="1817817"/>
            <a:ext cx="514157" cy="213113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Right Arrow 2057"/>
          <p:cNvSpPr/>
          <p:nvPr/>
        </p:nvSpPr>
        <p:spPr>
          <a:xfrm>
            <a:off x="8783990" y="7288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ight Arrow 202"/>
          <p:cNvSpPr/>
          <p:nvPr/>
        </p:nvSpPr>
        <p:spPr>
          <a:xfrm>
            <a:off x="13136496" y="5988099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ight Arrow 204"/>
          <p:cNvSpPr/>
          <p:nvPr/>
        </p:nvSpPr>
        <p:spPr>
          <a:xfrm>
            <a:off x="13518244" y="379212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7" name="Elbow Connector 2076"/>
          <p:cNvCxnSpPr>
            <a:stCxn id="76" idx="3"/>
            <a:endCxn id="24" idx="2"/>
          </p:cNvCxnSpPr>
          <p:nvPr/>
        </p:nvCxnSpPr>
        <p:spPr>
          <a:xfrm flipV="1">
            <a:off x="14271045" y="3667478"/>
            <a:ext cx="202458" cy="87223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>
            <a:off x="9458189" y="4724162"/>
            <a:ext cx="2060765" cy="567216"/>
          </a:xfrm>
          <a:prstGeom prst="bentConnector3">
            <a:avLst>
              <a:gd name="adj1" fmla="val 7107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>
            <a:off x="9458192" y="4526280"/>
            <a:ext cx="2118505" cy="621378"/>
          </a:xfrm>
          <a:prstGeom prst="bentConnector3">
            <a:avLst>
              <a:gd name="adj1" fmla="val 85968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15027177" y="3448521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3" name="TextBox 92"/>
          <p:cNvSpPr txBox="1"/>
          <p:nvPr/>
        </p:nvSpPr>
        <p:spPr>
          <a:xfrm>
            <a:off x="15076593" y="3499553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90" name="Elbow Connector 89"/>
          <p:cNvCxnSpPr>
            <a:stCxn id="96" idx="2"/>
          </p:cNvCxnSpPr>
          <p:nvPr/>
        </p:nvCxnSpPr>
        <p:spPr>
          <a:xfrm rot="16200000" flipH="1">
            <a:off x="7952582" y="3183206"/>
            <a:ext cx="1848238" cy="269639"/>
          </a:xfrm>
          <a:prstGeom prst="bentConnector3">
            <a:avLst>
              <a:gd name="adj1" fmla="val 25263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91" idx="2"/>
          </p:cNvCxnSpPr>
          <p:nvPr/>
        </p:nvCxnSpPr>
        <p:spPr>
          <a:xfrm rot="5400000">
            <a:off x="9904873" y="2457018"/>
            <a:ext cx="575491" cy="457128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8061901" y="1584780"/>
            <a:ext cx="1359961" cy="8091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 CS Business </a:t>
            </a:r>
            <a:r>
              <a:rPr lang="nl-NL" sz="1400" dirty="0" err="1" smtClean="0"/>
              <a:t>Insight</a:t>
            </a:r>
            <a:endParaRPr lang="en-US" sz="1400" dirty="0"/>
          </a:p>
        </p:txBody>
      </p:sp>
      <p:cxnSp>
        <p:nvCxnSpPr>
          <p:cNvPr id="97" name="Elbow Connector 96"/>
          <p:cNvCxnSpPr>
            <a:stCxn id="96" idx="3"/>
          </p:cNvCxnSpPr>
          <p:nvPr/>
        </p:nvCxnSpPr>
        <p:spPr>
          <a:xfrm>
            <a:off x="9421862" y="1989344"/>
            <a:ext cx="2648219" cy="2879502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10128724" y="4102176"/>
            <a:ext cx="1348961" cy="98452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 smtClean="0"/>
              <a:t>Container </a:t>
            </a:r>
            <a:br>
              <a:rPr lang="nl-NL" sz="1600" dirty="0" smtClean="0"/>
            </a:br>
            <a:r>
              <a:rPr lang="nl-NL" sz="1600" dirty="0" smtClean="0"/>
              <a:t>Cloud</a:t>
            </a:r>
          </a:p>
          <a:p>
            <a:endParaRPr lang="nl-NL" sz="1600" dirty="0"/>
          </a:p>
          <a:p>
            <a:endParaRPr lang="en-US" sz="1600" dirty="0"/>
          </a:p>
        </p:txBody>
      </p:sp>
      <p:sp>
        <p:nvSpPr>
          <p:cNvPr id="99" name="Rectangle 98"/>
          <p:cNvSpPr/>
          <p:nvPr/>
        </p:nvSpPr>
        <p:spPr>
          <a:xfrm>
            <a:off x="10390701" y="4634989"/>
            <a:ext cx="1031425" cy="265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Elastic</a:t>
            </a:r>
            <a:r>
              <a:rPr lang="nl-NL" sz="1200" dirty="0" smtClean="0"/>
              <a:t> Search</a:t>
            </a:r>
            <a:endParaRPr lang="en-US" sz="1200" dirty="0"/>
          </a:p>
        </p:txBody>
      </p:sp>
      <p:cxnSp>
        <p:nvCxnSpPr>
          <p:cNvPr id="100" name="Elbow Connector 99"/>
          <p:cNvCxnSpPr>
            <a:endCxn id="99" idx="2"/>
          </p:cNvCxnSpPr>
          <p:nvPr/>
        </p:nvCxnSpPr>
        <p:spPr>
          <a:xfrm rot="16200000" flipV="1">
            <a:off x="10476410" y="5330508"/>
            <a:ext cx="1282326" cy="422317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endCxn id="99" idx="0"/>
          </p:cNvCxnSpPr>
          <p:nvPr/>
        </p:nvCxnSpPr>
        <p:spPr>
          <a:xfrm rot="10800000" flipV="1">
            <a:off x="10906415" y="3635269"/>
            <a:ext cx="2836911" cy="999720"/>
          </a:xfrm>
          <a:prstGeom prst="bentConnector2">
            <a:avLst/>
          </a:prstGeom>
          <a:ln w="127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7581242" y="6338158"/>
            <a:ext cx="1359961" cy="8091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Application Builder Cloud Service</a:t>
            </a:r>
            <a:endParaRPr lang="en-US" sz="1400" dirty="0"/>
          </a:p>
        </p:txBody>
      </p:sp>
      <p:cxnSp>
        <p:nvCxnSpPr>
          <p:cNvPr id="103" name="Elbow Connector 102"/>
          <p:cNvCxnSpPr/>
          <p:nvPr/>
        </p:nvCxnSpPr>
        <p:spPr>
          <a:xfrm flipV="1">
            <a:off x="8941203" y="6762391"/>
            <a:ext cx="2064771" cy="193691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11452606" y="1867256"/>
            <a:ext cx="1633627" cy="7553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>
                <a:solidFill>
                  <a:schemeClr val="accent3"/>
                </a:solidFill>
              </a:rPr>
              <a:t>Application Cache 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9688893" y="1584780"/>
            <a:ext cx="1464577" cy="81305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Data </a:t>
            </a:r>
            <a:r>
              <a:rPr lang="nl-NL" sz="1600" dirty="0" err="1" smtClean="0"/>
              <a:t>Vizualization</a:t>
            </a:r>
            <a:endParaRPr lang="en-US" sz="1600" dirty="0"/>
          </a:p>
        </p:txBody>
      </p:sp>
      <p:sp>
        <p:nvSpPr>
          <p:cNvPr id="104" name="Rounded Rectangle 103"/>
          <p:cNvSpPr/>
          <p:nvPr/>
        </p:nvSpPr>
        <p:spPr>
          <a:xfrm>
            <a:off x="13737464" y="5589525"/>
            <a:ext cx="1359961" cy="7445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Messaging Cloud Service</a:t>
            </a:r>
            <a:endParaRPr lang="en-US" sz="1400" dirty="0"/>
          </a:p>
        </p:txBody>
      </p:sp>
      <p:cxnSp>
        <p:nvCxnSpPr>
          <p:cNvPr id="4" name="Elbow Connector 3"/>
          <p:cNvCxnSpPr>
            <a:endCxn id="104" idx="1"/>
          </p:cNvCxnSpPr>
          <p:nvPr/>
        </p:nvCxnSpPr>
        <p:spPr>
          <a:xfrm flipV="1">
            <a:off x="12269419" y="5961819"/>
            <a:ext cx="1468045" cy="376339"/>
          </a:xfrm>
          <a:prstGeom prst="bentConnector3">
            <a:avLst>
              <a:gd name="adj1" fmla="val 20933"/>
            </a:avLst>
          </a:prstGeom>
          <a:ln w="38100">
            <a:solidFill>
              <a:srgbClr val="FF993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/>
          <p:cNvSpPr/>
          <p:nvPr/>
        </p:nvSpPr>
        <p:spPr>
          <a:xfrm>
            <a:off x="4415193" y="8565508"/>
            <a:ext cx="1518267" cy="753621"/>
          </a:xfrm>
          <a:prstGeom prst="roundRect">
            <a:avLst/>
          </a:prstGeom>
          <a:solidFill>
            <a:schemeClr val="bg2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Compute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6101674" y="8565508"/>
            <a:ext cx="1518267" cy="753621"/>
          </a:xfrm>
          <a:prstGeom prst="roundRect">
            <a:avLst/>
          </a:prstGeom>
          <a:solidFill>
            <a:schemeClr val="bg2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Storage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107" name="Picture 2" descr="Image result for google sheets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6926" y="683099"/>
            <a:ext cx="1001686" cy="10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Related imag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71" y="229819"/>
            <a:ext cx="783302" cy="7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8" descr="Image result for google calendar log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3035" y="49112"/>
            <a:ext cx="864430" cy="86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28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4907259" cy="5727700"/>
          </a:xfrm>
        </p:spPr>
        <p:txBody>
          <a:bodyPr>
            <a:normAutofit/>
          </a:bodyPr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 record?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Mutual </a:t>
            </a:r>
            <a:r>
              <a:rPr lang="nl-NL" dirty="0" err="1" smtClean="0"/>
              <a:t>integration</a:t>
            </a:r>
            <a:r>
              <a:rPr lang="nl-NL" dirty="0" smtClean="0"/>
              <a:t> of Oracle PaaS Cloud services is </a:t>
            </a:r>
            <a:r>
              <a:rPr lang="nl-NL" dirty="0" err="1" smtClean="0"/>
              <a:t>becoming</a:t>
            </a:r>
            <a:r>
              <a:rPr lang="nl-NL" dirty="0" smtClean="0"/>
              <a:t> more </a:t>
            </a:r>
            <a:r>
              <a:rPr lang="nl-NL" dirty="0" err="1" smtClean="0"/>
              <a:t>natural</a:t>
            </a:r>
            <a:endParaRPr lang="nl-NL" dirty="0" smtClean="0"/>
          </a:p>
          <a:p>
            <a:r>
              <a:rPr lang="nl-NL" dirty="0" smtClean="0"/>
              <a:t>The </a:t>
            </a:r>
            <a:r>
              <a:rPr lang="nl-NL" dirty="0" err="1" smtClean="0"/>
              <a:t>current</a:t>
            </a:r>
            <a:r>
              <a:rPr lang="nl-NL" dirty="0" smtClean="0"/>
              <a:t> Oracle PaaS palette offers </a:t>
            </a:r>
            <a:r>
              <a:rPr lang="nl-NL" dirty="0" err="1" smtClean="0"/>
              <a:t>many</a:t>
            </a:r>
            <a:r>
              <a:rPr lang="nl-NL" dirty="0" smtClean="0"/>
              <a:t> options for </a:t>
            </a:r>
            <a:r>
              <a:rPr lang="nl-NL" dirty="0" err="1" smtClean="0"/>
              <a:t>implementing</a:t>
            </a:r>
            <a:r>
              <a:rPr lang="nl-NL" dirty="0" smtClean="0"/>
              <a:t> Platform </a:t>
            </a:r>
            <a:r>
              <a:rPr lang="nl-NL" dirty="0" err="1" smtClean="0"/>
              <a:t>components</a:t>
            </a:r>
            <a:endParaRPr lang="nl-NL" dirty="0" smtClean="0"/>
          </a:p>
          <a:p>
            <a:pPr lvl="1"/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some</a:t>
            </a:r>
            <a:r>
              <a:rPr lang="nl-NL" dirty="0" smtClean="0"/>
              <a:t> overlap</a:t>
            </a:r>
          </a:p>
          <a:p>
            <a:pPr lvl="1"/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lack</a:t>
            </a:r>
            <a:r>
              <a:rPr lang="nl-NL" dirty="0" smtClean="0"/>
              <a:t> of </a:t>
            </a:r>
            <a:r>
              <a:rPr lang="nl-NL" dirty="0" err="1" smtClean="0"/>
              <a:t>obvious</a:t>
            </a:r>
            <a:r>
              <a:rPr lang="nl-NL" dirty="0" smtClean="0"/>
              <a:t> </a:t>
            </a:r>
            <a:r>
              <a:rPr lang="nl-NL" dirty="0" err="1" smtClean="0"/>
              <a:t>integration</a:t>
            </a:r>
            <a:r>
              <a:rPr lang="nl-NL" dirty="0" smtClean="0"/>
              <a:t> </a:t>
            </a:r>
          </a:p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are more services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added</a:t>
            </a:r>
            <a:r>
              <a:rPr lang="nl-NL" dirty="0" smtClean="0"/>
              <a:t> – </a:t>
            </a:r>
            <a:r>
              <a:rPr lang="nl-NL" dirty="0" err="1" smtClean="0"/>
              <a:t>so</a:t>
            </a:r>
            <a:r>
              <a:rPr lang="nl-NL" dirty="0" smtClean="0"/>
              <a:t> next </a:t>
            </a:r>
            <a:r>
              <a:rPr lang="nl-NL" dirty="0" err="1" smtClean="0"/>
              <a:t>year</a:t>
            </a:r>
            <a:r>
              <a:rPr lang="nl-NL" dirty="0" smtClean="0"/>
              <a:t>, a new record!</a:t>
            </a:r>
          </a:p>
          <a:p>
            <a:pPr lvl="1"/>
            <a:r>
              <a:rPr lang="nl-NL" dirty="0" err="1" smtClean="0"/>
              <a:t>Provided</a:t>
            </a:r>
            <a:r>
              <a:rPr lang="nl-NL" dirty="0" smtClean="0"/>
              <a:t> we get a </a:t>
            </a:r>
            <a:r>
              <a:rPr lang="nl-NL" dirty="0" err="1" smtClean="0"/>
              <a:t>longer</a:t>
            </a:r>
            <a:r>
              <a:rPr lang="nl-NL" dirty="0" smtClean="0"/>
              <a:t> slot</a:t>
            </a:r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75" y="156972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635219" y="7765767"/>
            <a:ext cx="7784465" cy="1080734"/>
            <a:chOff x="1694815" y="5729602"/>
            <a:chExt cx="14704811" cy="1973899"/>
          </a:xfrm>
        </p:grpSpPr>
        <p:pic>
          <p:nvPicPr>
            <p:cNvPr id="5" name="Picture 2" descr="C:\Users\lucas_j\Pictures\lucas\Lucas-kleiner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5106" y="5798501"/>
              <a:ext cx="1715719" cy="1905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E:\Lonnek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2851" y="5729602"/>
              <a:ext cx="1729987" cy="19461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Torsten Winterber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3093" y="5798501"/>
              <a:ext cx="2068547" cy="18772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Mark Simpson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29" r="11661"/>
            <a:stretch/>
          </p:blipFill>
          <p:spPr bwMode="auto">
            <a:xfrm>
              <a:off x="3852083" y="5798501"/>
              <a:ext cx="1948500" cy="1905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danilo schmiede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815" y="5798501"/>
              <a:ext cx="1905000" cy="1905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richard olrichs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3908" y="5729602"/>
              <a:ext cx="1946175" cy="19461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mage result for sven bernhardt opitz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2350" y="5798501"/>
              <a:ext cx="1877276" cy="18772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8662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Extended business scenario (2017)</a:t>
            </a:r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10571474" y="6667920"/>
            <a:ext cx="3769366" cy="2217000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Oracle </a:t>
            </a:r>
            <a:r>
              <a:rPr lang="nl-NL" dirty="0" err="1" smtClean="0"/>
              <a:t>OpenWorld</a:t>
            </a:r>
            <a:r>
              <a:rPr lang="nl-NL" dirty="0" smtClean="0"/>
              <a:t> 2017</a:t>
            </a:r>
            <a:endParaRPr lang="en-US" dirty="0"/>
          </a:p>
        </p:txBody>
      </p:sp>
      <p:pic>
        <p:nvPicPr>
          <p:cNvPr id="6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831" y="4034584"/>
            <a:ext cx="2634211" cy="1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nme.assets.ipccdn.co.uk/images/210116Adele_getty500440292_20_210116.article_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77" y="2890197"/>
            <a:ext cx="2805447" cy="1665734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.telegraph.co.uk/multimedia/archive/02277/Bruce_Springsteen__227720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075" y="4509769"/>
            <a:ext cx="3598268" cy="224601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encrypted-tbn2.gstatic.com/images?q=tbn:ANd9GcQcn-jMZI4BH_axinMUOgrmqjojuZOWvih87iDGfTqaRo2pmT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25" y="6258590"/>
            <a:ext cx="2514600" cy="18192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s://encrypted-tbn2.gstatic.com/images?q=tbn:ANd9GcT1wyuihiamt8y4k0Y2u37uRTH61AkBxgXwKawJ9kuRdDAe77wC3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77" y="6661518"/>
            <a:ext cx="2705100" cy="168592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 rot="19460936">
            <a:off x="5243080" y="3917302"/>
            <a:ext cx="864096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949178">
            <a:off x="5233666" y="4640984"/>
            <a:ext cx="1482398" cy="10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3073080">
            <a:off x="4390948" y="5739530"/>
            <a:ext cx="1345671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06" y="3123094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61" y="3723064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99" y="3976767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2097641" y="3475290"/>
            <a:ext cx="312711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sp>
        <p:nvSpPr>
          <p:cNvPr id="18" name="Smiley Face 17"/>
          <p:cNvSpPr/>
          <p:nvPr/>
        </p:nvSpPr>
        <p:spPr>
          <a:xfrm>
            <a:off x="13090725" y="4207397"/>
            <a:ext cx="504056" cy="501748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/>
          <p:cNvSpPr/>
          <p:nvPr/>
        </p:nvSpPr>
        <p:spPr>
          <a:xfrm>
            <a:off x="13090725" y="3378270"/>
            <a:ext cx="504056" cy="50174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lock Arc 19"/>
          <p:cNvSpPr/>
          <p:nvPr/>
        </p:nvSpPr>
        <p:spPr>
          <a:xfrm>
            <a:off x="13197887" y="3689243"/>
            <a:ext cx="289732" cy="142079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625424" y="1813074"/>
            <a:ext cx="2146070" cy="211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Analyze</a:t>
            </a:r>
            <a:r>
              <a:rPr lang="nl-NL" dirty="0" smtClean="0"/>
              <a:t> Twitter traffic </a:t>
            </a:r>
          </a:p>
          <a:p>
            <a:r>
              <a:rPr lang="nl-NL" dirty="0" smtClean="0"/>
              <a:t>&amp; </a:t>
            </a:r>
            <a:r>
              <a:rPr lang="nl-NL" dirty="0" err="1" smtClean="0"/>
              <a:t>Voting</a:t>
            </a:r>
            <a:r>
              <a:rPr lang="nl-NL" dirty="0" smtClean="0"/>
              <a:t> Machines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0062860" y="5298548"/>
            <a:ext cx="4765659" cy="960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Publish</a:t>
            </a:r>
            <a:r>
              <a:rPr lang="nl-NL" dirty="0"/>
              <a:t> </a:t>
            </a:r>
            <a:r>
              <a:rPr lang="nl-NL" dirty="0" err="1" smtClean="0"/>
              <a:t>Enriched</a:t>
            </a:r>
            <a:r>
              <a:rPr lang="nl-NL" dirty="0" smtClean="0"/>
              <a:t> </a:t>
            </a:r>
            <a:r>
              <a:rPr lang="nl-NL" dirty="0" err="1" smtClean="0"/>
              <a:t>Approved</a:t>
            </a:r>
            <a:r>
              <a:rPr lang="nl-NL" dirty="0" smtClean="0"/>
              <a:t> </a:t>
            </a:r>
            <a:r>
              <a:rPr lang="nl-NL" dirty="0" err="1" smtClean="0"/>
              <a:t>Proposals</a:t>
            </a:r>
            <a:r>
              <a:rPr lang="nl-NL" dirty="0" smtClean="0"/>
              <a:t> on Web </a:t>
            </a:r>
            <a:r>
              <a:rPr lang="nl-NL" dirty="0"/>
              <a:t>P</a:t>
            </a:r>
            <a:r>
              <a:rPr lang="nl-NL" dirty="0" smtClean="0"/>
              <a:t>ortal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2053522">
            <a:off x="4713883" y="6282072"/>
            <a:ext cx="3570835" cy="238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21" idx="3"/>
            <a:endCxn id="17" idx="1"/>
          </p:cNvCxnSpPr>
          <p:nvPr/>
        </p:nvCxnSpPr>
        <p:spPr>
          <a:xfrm>
            <a:off x="10771494" y="2871665"/>
            <a:ext cx="1326147" cy="1169375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7" idx="2"/>
            <a:endCxn id="22" idx="0"/>
          </p:cNvCxnSpPr>
          <p:nvPr/>
        </p:nvCxnSpPr>
        <p:spPr>
          <a:xfrm rot="5400000">
            <a:off x="12707567" y="4344913"/>
            <a:ext cx="691759" cy="1215511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5243038" y="1813074"/>
            <a:ext cx="3461047" cy="1771363"/>
          </a:xfrm>
          <a:custGeom>
            <a:avLst/>
            <a:gdLst>
              <a:gd name="connsiteX0" fmla="*/ 0 w 3461047"/>
              <a:gd name="connsiteY0" fmla="*/ 1771363 h 1771363"/>
              <a:gd name="connsiteX1" fmla="*/ 957129 w 3461047"/>
              <a:gd name="connsiteY1" fmla="*/ 352761 h 1771363"/>
              <a:gd name="connsiteX2" fmla="*/ 2264635 w 3461047"/>
              <a:gd name="connsiteY2" fmla="*/ 53658 h 1771363"/>
              <a:gd name="connsiteX3" fmla="*/ 3461047 w 3461047"/>
              <a:gd name="connsiteY3" fmla="*/ 1207340 h 177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047" h="1771363">
                <a:moveTo>
                  <a:pt x="0" y="1771363"/>
                </a:moveTo>
                <a:cubicBezTo>
                  <a:pt x="289845" y="1205204"/>
                  <a:pt x="579690" y="639045"/>
                  <a:pt x="957129" y="352761"/>
                </a:cubicBezTo>
                <a:cubicBezTo>
                  <a:pt x="1334568" y="66477"/>
                  <a:pt x="1847315" y="-88772"/>
                  <a:pt x="2264635" y="53658"/>
                </a:cubicBezTo>
                <a:cubicBezTo>
                  <a:pt x="2681955" y="196088"/>
                  <a:pt x="3071501" y="701714"/>
                  <a:pt x="3461047" y="12073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8936806">
            <a:off x="14589040" y="5030662"/>
            <a:ext cx="1066549" cy="360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5377159" y="3768091"/>
            <a:ext cx="1841183" cy="17793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Send</a:t>
            </a:r>
            <a:r>
              <a:rPr lang="nl-NL" dirty="0" smtClean="0">
                <a:solidFill>
                  <a:schemeClr val="accent3"/>
                </a:solidFill>
              </a:rPr>
              <a:t> email, </a:t>
            </a:r>
          </a:p>
          <a:p>
            <a:pPr algn="ctr"/>
            <a:r>
              <a:rPr lang="nl-NL" dirty="0" smtClean="0">
                <a:solidFill>
                  <a:schemeClr val="accent3"/>
                </a:solidFill>
              </a:rPr>
              <a:t>Update Document, …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5377159" y="5851404"/>
            <a:ext cx="1841183" cy="17793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Access Artist </a:t>
            </a:r>
            <a:r>
              <a:rPr lang="nl-NL" dirty="0" err="1" smtClean="0">
                <a:solidFill>
                  <a:schemeClr val="accent3"/>
                </a:solidFill>
              </a:rPr>
              <a:t>proposal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through</a:t>
            </a:r>
            <a:r>
              <a:rPr lang="nl-NL" dirty="0" smtClean="0">
                <a:solidFill>
                  <a:schemeClr val="accent3"/>
                </a:solidFill>
              </a:rPr>
              <a:t> Chat </a:t>
            </a:r>
            <a:r>
              <a:rPr lang="nl-NL" dirty="0" err="1" smtClean="0">
                <a:solidFill>
                  <a:schemeClr val="accent3"/>
                </a:solidFill>
              </a:rPr>
              <a:t>client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1823981">
            <a:off x="14584259" y="5828556"/>
            <a:ext cx="845238" cy="392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3661202" y="6459423"/>
            <a:ext cx="1461112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Publish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through</a:t>
            </a:r>
            <a:r>
              <a:rPr lang="nl-NL" dirty="0" smtClean="0">
                <a:solidFill>
                  <a:schemeClr val="accent3"/>
                </a:solidFill>
              </a:rPr>
              <a:t> Mobile App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15861290">
            <a:off x="13900496" y="6039634"/>
            <a:ext cx="638330" cy="392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3090725" y="738509"/>
            <a:ext cx="3411613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Provide</a:t>
            </a:r>
            <a:r>
              <a:rPr lang="nl-NL" dirty="0" smtClean="0">
                <a:solidFill>
                  <a:schemeClr val="accent3"/>
                </a:solidFill>
              </a:rPr>
              <a:t> end </a:t>
            </a:r>
            <a:r>
              <a:rPr lang="nl-NL" dirty="0" err="1" smtClean="0">
                <a:solidFill>
                  <a:schemeClr val="accent3"/>
                </a:solidFill>
              </a:rPr>
              <a:t>to</a:t>
            </a:r>
            <a:r>
              <a:rPr lang="nl-NL" dirty="0" smtClean="0">
                <a:solidFill>
                  <a:schemeClr val="accent3"/>
                </a:solidFill>
              </a:rPr>
              <a:t> end monitoring at business </a:t>
            </a:r>
            <a:r>
              <a:rPr lang="nl-NL" dirty="0" err="1" smtClean="0">
                <a:solidFill>
                  <a:schemeClr val="accent3"/>
                </a:solidFill>
              </a:rPr>
              <a:t>and</a:t>
            </a:r>
            <a:r>
              <a:rPr lang="nl-NL" dirty="0" smtClean="0">
                <a:solidFill>
                  <a:schemeClr val="accent3"/>
                </a:solidFill>
              </a:rPr>
              <a:t> IT level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 rot="18936806">
            <a:off x="12744712" y="1466545"/>
            <a:ext cx="617466" cy="1680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9204960" y="3773338"/>
            <a:ext cx="2480486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Lower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cost</a:t>
            </a:r>
            <a:r>
              <a:rPr lang="nl-NL" dirty="0" smtClean="0">
                <a:solidFill>
                  <a:schemeClr val="accent3"/>
                </a:solidFill>
              </a:rPr>
              <a:t>/</a:t>
            </a:r>
            <a:r>
              <a:rPr lang="nl-NL" dirty="0" err="1" smtClean="0">
                <a:solidFill>
                  <a:schemeClr val="accent3"/>
                </a:solidFill>
              </a:rPr>
              <a:t>increase</a:t>
            </a:r>
            <a:r>
              <a:rPr lang="nl-NL" dirty="0" smtClean="0">
                <a:solidFill>
                  <a:schemeClr val="accent3"/>
                </a:solidFill>
              </a:rPr>
              <a:t> speed  of </a:t>
            </a:r>
            <a:r>
              <a:rPr lang="nl-NL" dirty="0" err="1" smtClean="0">
                <a:solidFill>
                  <a:schemeClr val="accent3"/>
                </a:solidFill>
              </a:rPr>
              <a:t>using</a:t>
            </a:r>
            <a:r>
              <a:rPr lang="nl-NL" dirty="0" smtClean="0">
                <a:solidFill>
                  <a:schemeClr val="accent3"/>
                </a:solidFill>
              </a:rPr>
              <a:t> 3rd party </a:t>
            </a:r>
            <a:r>
              <a:rPr lang="nl-NL" dirty="0" err="1" smtClean="0">
                <a:solidFill>
                  <a:schemeClr val="accent3"/>
                </a:solidFill>
              </a:rPr>
              <a:t>APIs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299885" y="6219010"/>
            <a:ext cx="2290635" cy="108069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Publish</a:t>
            </a:r>
            <a:r>
              <a:rPr lang="nl-NL" dirty="0" smtClean="0">
                <a:solidFill>
                  <a:schemeClr val="accent3"/>
                </a:solidFill>
              </a:rPr>
              <a:t> Business </a:t>
            </a:r>
            <a:r>
              <a:rPr lang="nl-NL" dirty="0" err="1" smtClean="0">
                <a:solidFill>
                  <a:schemeClr val="accent3"/>
                </a:solidFill>
              </a:rPr>
              <a:t>APIs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30916" y="6962811"/>
            <a:ext cx="3731218" cy="18284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Use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automated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collaboration</a:t>
            </a:r>
            <a:r>
              <a:rPr lang="nl-NL" dirty="0" smtClean="0">
                <a:solidFill>
                  <a:schemeClr val="accent3"/>
                </a:solidFill>
              </a:rPr>
              <a:t> platform </a:t>
            </a:r>
            <a:r>
              <a:rPr lang="nl-NL" dirty="0" err="1" smtClean="0">
                <a:solidFill>
                  <a:schemeClr val="accent3"/>
                </a:solidFill>
              </a:rPr>
              <a:t>with</a:t>
            </a:r>
            <a:r>
              <a:rPr lang="nl-NL" dirty="0" smtClean="0">
                <a:solidFill>
                  <a:schemeClr val="accent3"/>
                </a:solidFill>
              </a:rPr>
              <a:t> source control </a:t>
            </a:r>
            <a:r>
              <a:rPr lang="nl-NL" dirty="0" err="1" smtClean="0">
                <a:solidFill>
                  <a:schemeClr val="accent3"/>
                </a:solidFill>
              </a:rPr>
              <a:t>and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continuous</a:t>
            </a:r>
            <a:r>
              <a:rPr lang="nl-NL" dirty="0" smtClean="0">
                <a:solidFill>
                  <a:schemeClr val="accent3"/>
                </a:solidFill>
              </a:rPr>
              <a:t> delivery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79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dirty="0" err="1">
                <a:solidFill>
                  <a:schemeClr val="lt1"/>
                </a:solidFill>
              </a:rPr>
              <a:t>AppContainer</a:t>
            </a:r>
            <a:r>
              <a:rPr lang="nl-NL" dirty="0">
                <a:solidFill>
                  <a:schemeClr val="lt1"/>
                </a:solidFill>
              </a:rPr>
              <a:t> </a:t>
            </a:r>
            <a:r>
              <a:rPr lang="nl-NL" dirty="0" smtClean="0">
                <a:solidFill>
                  <a:schemeClr val="lt1"/>
                </a:solidFill>
              </a:rPr>
              <a:t>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1" name="Elbow Connector 20"/>
          <p:cNvCxnSpPr>
            <a:stCxn id="19" idx="0"/>
            <a:endCxn id="18" idx="1"/>
          </p:cNvCxnSpPr>
          <p:nvPr/>
        </p:nvCxnSpPr>
        <p:spPr>
          <a:xfrm rot="5400000" flipH="1" flipV="1">
            <a:off x="11110439" y="5772891"/>
            <a:ext cx="850626" cy="292812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698477" y="1667294"/>
            <a:ext cx="2039877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Real “</a:t>
            </a:r>
            <a:r>
              <a:rPr lang="nl-NL" sz="1600" dirty="0" err="1" smtClean="0"/>
              <a:t>Things</a:t>
            </a:r>
            <a:r>
              <a:rPr lang="nl-NL" sz="1600" dirty="0" smtClean="0"/>
              <a:t>” (Pis, </a:t>
            </a:r>
            <a:r>
              <a:rPr lang="nl-NL" sz="1600" dirty="0" err="1" smtClean="0"/>
              <a:t>Arduino’s</a:t>
            </a:r>
            <a:r>
              <a:rPr lang="nl-NL" sz="1600" dirty="0" smtClean="0"/>
              <a:t>, …)</a:t>
            </a:r>
            <a:endParaRPr lang="en-US" sz="16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171743" y="1674404"/>
            <a:ext cx="88308" cy="9651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6" name="Elbow Connector 2085"/>
          <p:cNvCxnSpPr>
            <a:stCxn id="36" idx="3"/>
            <a:endCxn id="10" idx="1"/>
          </p:cNvCxnSpPr>
          <p:nvPr/>
        </p:nvCxnSpPr>
        <p:spPr>
          <a:xfrm>
            <a:off x="9458189" y="4678442"/>
            <a:ext cx="2060765" cy="56721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Elbow Connector 2088"/>
          <p:cNvCxnSpPr>
            <a:stCxn id="18" idx="0"/>
            <a:endCxn id="10" idx="3"/>
          </p:cNvCxnSpPr>
          <p:nvPr/>
        </p:nvCxnSpPr>
        <p:spPr>
          <a:xfrm rot="16200000" flipV="1">
            <a:off x="13112553" y="5170327"/>
            <a:ext cx="1189173" cy="133983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1" name="Elbow Connector 2090"/>
          <p:cNvCxnSpPr/>
          <p:nvPr/>
        </p:nvCxnSpPr>
        <p:spPr>
          <a:xfrm rot="10800000">
            <a:off x="9458192" y="4465320"/>
            <a:ext cx="2118505" cy="621378"/>
          </a:xfrm>
          <a:prstGeom prst="bentConnector3">
            <a:avLst>
              <a:gd name="adj1" fmla="val 33454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47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8" grpId="0" animBg="1"/>
      <p:bldP spid="19" grpId="0" animBg="1"/>
      <p:bldP spid="24" grpId="0" animBg="1"/>
      <p:bldP spid="26" grpId="0" animBg="1"/>
      <p:bldP spid="28" grpId="0" animBg="1"/>
      <p:bldP spid="30" grpId="0" animBg="1"/>
      <p:bldP spid="36" grpId="0" animBg="1"/>
      <p:bldP spid="38" grpId="0" animBg="1"/>
      <p:bldP spid="1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2000" dirty="0" err="1">
                <a:solidFill>
                  <a:schemeClr val="lt1"/>
                </a:solidFill>
              </a:rPr>
              <a:t>AppContainer</a:t>
            </a:r>
            <a:r>
              <a:rPr lang="nl-NL" sz="2000" dirty="0">
                <a:solidFill>
                  <a:schemeClr val="lt1"/>
                </a:solidFill>
              </a:rPr>
              <a:t> </a:t>
            </a:r>
            <a:r>
              <a:rPr lang="nl-NL" sz="2000" dirty="0" smtClean="0">
                <a:solidFill>
                  <a:schemeClr val="lt1"/>
                </a:solidFill>
              </a:rPr>
              <a:t>CS</a:t>
            </a:r>
            <a:endParaRPr lang="en-US" sz="2000" dirty="0">
              <a:solidFill>
                <a:schemeClr val="lt1"/>
              </a:solidFill>
            </a:endParaRPr>
          </a:p>
        </p:txBody>
      </p:sp>
      <p:cxnSp>
        <p:nvCxnSpPr>
          <p:cNvPr id="20" name="Elbow Connector 19"/>
          <p:cNvCxnSpPr>
            <a:stCxn id="46" idx="0"/>
            <a:endCxn id="10" idx="2"/>
          </p:cNvCxnSpPr>
          <p:nvPr/>
        </p:nvCxnSpPr>
        <p:spPr>
          <a:xfrm rot="5400000" flipH="1" flipV="1">
            <a:off x="11679058" y="5583798"/>
            <a:ext cx="560360" cy="637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9" idx="0"/>
            <a:endCxn id="46" idx="2"/>
          </p:cNvCxnSpPr>
          <p:nvPr/>
        </p:nvCxnSpPr>
        <p:spPr>
          <a:xfrm rot="5400000" flipH="1" flipV="1">
            <a:off x="10482521" y="6504401"/>
            <a:ext cx="747034" cy="1568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932515" y="1667294"/>
            <a:ext cx="1805839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Real “</a:t>
            </a:r>
            <a:r>
              <a:rPr lang="nl-NL" sz="1400" dirty="0" err="1" smtClean="0"/>
              <a:t>Things</a:t>
            </a:r>
            <a:r>
              <a:rPr lang="nl-NL" sz="1400" dirty="0" smtClean="0"/>
              <a:t>” (Pis, </a:t>
            </a:r>
            <a:r>
              <a:rPr lang="nl-NL" sz="1400" dirty="0" err="1" smtClean="0"/>
              <a:t>Arduino’s</a:t>
            </a:r>
            <a:r>
              <a:rPr lang="nl-NL" sz="1400" dirty="0" smtClean="0"/>
              <a:t>, …)</a:t>
            </a:r>
            <a:endParaRPr lang="en-US" sz="14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288762" y="1557385"/>
            <a:ext cx="88308" cy="119919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3166726" y="8357808"/>
            <a:ext cx="1435554" cy="6706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MAX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3959582" y="6940264"/>
            <a:ext cx="1351542" cy="48447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ChatBot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5816495" y="2181451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(O)SSI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1005974" y="6182828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API 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8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749" y="7487240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580" y="7722001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Elbow Connector 49"/>
          <p:cNvCxnSpPr>
            <a:endCxn id="43" idx="2"/>
          </p:cNvCxnSpPr>
          <p:nvPr/>
        </p:nvCxnSpPr>
        <p:spPr>
          <a:xfrm rot="10800000">
            <a:off x="14635354" y="7424735"/>
            <a:ext cx="526697" cy="47506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2" idx="0"/>
          </p:cNvCxnSpPr>
          <p:nvPr/>
        </p:nvCxnSpPr>
        <p:spPr>
          <a:xfrm rot="16200000" flipV="1">
            <a:off x="13095970" y="7569274"/>
            <a:ext cx="1219550" cy="357517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5113718" y="5130069"/>
            <a:ext cx="1405553" cy="6997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800" dirty="0">
                <a:solidFill>
                  <a:schemeClr val="accent3"/>
                </a:solidFill>
              </a:rPr>
              <a:t>OMC</a:t>
            </a:r>
          </a:p>
          <a:p>
            <a:pPr algn="ctr"/>
            <a:r>
              <a:rPr lang="nl-NL" sz="1800" dirty="0">
                <a:solidFill>
                  <a:schemeClr val="accent3"/>
                </a:solidFill>
              </a:rPr>
              <a:t>(APM, LA)</a:t>
            </a:r>
            <a:endParaRPr lang="en-US" sz="1800" dirty="0">
              <a:solidFill>
                <a:schemeClr val="accent3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827576" y="5306194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2800844" y="5299487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5" name="Elbow Connector 54"/>
          <p:cNvCxnSpPr>
            <a:stCxn id="54" idx="3"/>
            <a:endCxn id="52" idx="1"/>
          </p:cNvCxnSpPr>
          <p:nvPr/>
        </p:nvCxnSpPr>
        <p:spPr>
          <a:xfrm>
            <a:off x="13371622" y="5453376"/>
            <a:ext cx="1742096" cy="265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827575" y="5612052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12826491" y="5587519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0535770" y="355269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10585186" y="360373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11359207" y="8485318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1332475" y="8478611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5" name="Elbow Connector 64"/>
          <p:cNvCxnSpPr>
            <a:stCxn id="18" idx="1"/>
            <a:endCxn id="46" idx="3"/>
          </p:cNvCxnSpPr>
          <p:nvPr/>
        </p:nvCxnSpPr>
        <p:spPr>
          <a:xfrm rot="10800000">
            <a:off x="12274802" y="6549032"/>
            <a:ext cx="725014" cy="26261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3157692" y="4178913"/>
            <a:ext cx="1113353" cy="7215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Hub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7" name="Lightning Bolt 76"/>
          <p:cNvSpPr/>
          <p:nvPr/>
        </p:nvSpPr>
        <p:spPr>
          <a:xfrm>
            <a:off x="13722225" y="3757618"/>
            <a:ext cx="300610" cy="55689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ghtning Bolt 77"/>
          <p:cNvSpPr/>
          <p:nvPr/>
        </p:nvSpPr>
        <p:spPr>
          <a:xfrm>
            <a:off x="8522943" y="735532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ightning Bolt 79"/>
          <p:cNvSpPr/>
          <p:nvPr/>
        </p:nvSpPr>
        <p:spPr>
          <a:xfrm>
            <a:off x="13059366" y="6059669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283" y="3920872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Rounded Rectangle 154"/>
          <p:cNvSpPr/>
          <p:nvPr/>
        </p:nvSpPr>
        <p:spPr>
          <a:xfrm>
            <a:off x="11452606" y="1867256"/>
            <a:ext cx="1633627" cy="7553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>
                <a:solidFill>
                  <a:schemeClr val="accent3"/>
                </a:solidFill>
              </a:rPr>
              <a:t>Application Cache 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474374" y="5961347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10447642" y="5954640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10474373" y="6267205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3" name="TextBox 162"/>
          <p:cNvSpPr txBox="1"/>
          <p:nvPr/>
        </p:nvSpPr>
        <p:spPr>
          <a:xfrm>
            <a:off x="10473289" y="6242672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5" name="Elbow Connector 164"/>
          <p:cNvCxnSpPr>
            <a:stCxn id="24" idx="1"/>
            <a:endCxn id="155" idx="3"/>
          </p:cNvCxnSpPr>
          <p:nvPr/>
        </p:nvCxnSpPr>
        <p:spPr>
          <a:xfrm rot="10800000">
            <a:off x="13086233" y="2244940"/>
            <a:ext cx="628136" cy="104572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endCxn id="2050" idx="1"/>
          </p:cNvCxnSpPr>
          <p:nvPr/>
        </p:nvCxnSpPr>
        <p:spPr>
          <a:xfrm flipV="1">
            <a:off x="13059366" y="4267429"/>
            <a:ext cx="2722917" cy="847309"/>
          </a:xfrm>
          <a:prstGeom prst="bentConnector3">
            <a:avLst>
              <a:gd name="adj1" fmla="val 6903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181"/>
          <p:cNvCxnSpPr>
            <a:stCxn id="2050" idx="0"/>
            <a:endCxn id="44" idx="2"/>
          </p:cNvCxnSpPr>
          <p:nvPr/>
        </p:nvCxnSpPr>
        <p:spPr>
          <a:xfrm rot="5400000" flipH="1" flipV="1">
            <a:off x="15841754" y="3311718"/>
            <a:ext cx="1007015" cy="211295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44" idx="0"/>
          </p:cNvCxnSpPr>
          <p:nvPr/>
        </p:nvCxnSpPr>
        <p:spPr>
          <a:xfrm rot="5400000" flipH="1" flipV="1">
            <a:off x="16300387" y="1817817"/>
            <a:ext cx="514157" cy="213113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Right Arrow 2057"/>
          <p:cNvSpPr/>
          <p:nvPr/>
        </p:nvSpPr>
        <p:spPr>
          <a:xfrm>
            <a:off x="8783990" y="7288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ight Arrow 202"/>
          <p:cNvSpPr/>
          <p:nvPr/>
        </p:nvSpPr>
        <p:spPr>
          <a:xfrm>
            <a:off x="13304136" y="5988099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ight Arrow 204"/>
          <p:cNvSpPr/>
          <p:nvPr/>
        </p:nvSpPr>
        <p:spPr>
          <a:xfrm>
            <a:off x="13518244" y="379212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7" name="Elbow Connector 2076"/>
          <p:cNvCxnSpPr>
            <a:stCxn id="76" idx="3"/>
            <a:endCxn id="24" idx="2"/>
          </p:cNvCxnSpPr>
          <p:nvPr/>
        </p:nvCxnSpPr>
        <p:spPr>
          <a:xfrm flipV="1">
            <a:off x="14271045" y="3667478"/>
            <a:ext cx="202458" cy="87223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>
            <a:off x="9458189" y="4678442"/>
            <a:ext cx="2060765" cy="56721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>
            <a:off x="9458192" y="4465320"/>
            <a:ext cx="2118505" cy="621378"/>
          </a:xfrm>
          <a:prstGeom prst="bentConnector3">
            <a:avLst>
              <a:gd name="adj1" fmla="val 33454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15027177" y="3448521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3" name="TextBox 92"/>
          <p:cNvSpPr txBox="1"/>
          <p:nvPr/>
        </p:nvSpPr>
        <p:spPr>
          <a:xfrm>
            <a:off x="15076593" y="3499553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google sheets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6926" y="683099"/>
            <a:ext cx="1001686" cy="10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71" y="229819"/>
            <a:ext cx="783302" cy="7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oogle calendar log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3035" y="49112"/>
            <a:ext cx="864430" cy="86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82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52" grpId="0" animBg="1"/>
      <p:bldP spid="53" grpId="0" animBg="1"/>
      <p:bldP spid="54" grpId="0"/>
      <p:bldP spid="56" grpId="0" animBg="1"/>
      <p:bldP spid="57" grpId="0"/>
      <p:bldP spid="58" grpId="0" animBg="1"/>
      <p:bldP spid="59" grpId="0"/>
      <p:bldP spid="62" grpId="0" animBg="1"/>
      <p:bldP spid="63" grpId="0"/>
      <p:bldP spid="74" grpId="0" animBg="1"/>
      <p:bldP spid="76" grpId="0" animBg="1"/>
      <p:bldP spid="77" grpId="0" animBg="1"/>
      <p:bldP spid="78" grpId="0" animBg="1"/>
      <p:bldP spid="80" grpId="0" animBg="1"/>
      <p:bldP spid="155" grpId="0" animBg="1"/>
      <p:bldP spid="160" grpId="0" animBg="1"/>
      <p:bldP spid="161" grpId="0"/>
      <p:bldP spid="162" grpId="0" animBg="1"/>
      <p:bldP spid="163" grpId="0"/>
      <p:bldP spid="2058" grpId="0" animBg="1"/>
      <p:bldP spid="203" grpId="0" animBg="1"/>
      <p:bldP spid="205" grpId="0" animBg="1"/>
      <p:bldP spid="92" grpId="0" animBg="1"/>
      <p:bldP spid="9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be 57"/>
          <p:cNvSpPr/>
          <p:nvPr/>
        </p:nvSpPr>
        <p:spPr>
          <a:xfrm>
            <a:off x="1925852" y="7473835"/>
            <a:ext cx="1149369" cy="67529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Cube 58"/>
          <p:cNvSpPr/>
          <p:nvPr/>
        </p:nvSpPr>
        <p:spPr>
          <a:xfrm>
            <a:off x="1925852" y="6884953"/>
            <a:ext cx="1149369" cy="67529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896188" y="4596573"/>
            <a:ext cx="1029577" cy="2419742"/>
            <a:chOff x="7223138" y="5397359"/>
            <a:chExt cx="1659761" cy="3279992"/>
          </a:xfrm>
        </p:grpSpPr>
        <p:sp>
          <p:nvSpPr>
            <p:cNvPr id="53" name="Cube 52"/>
            <p:cNvSpPr/>
            <p:nvPr/>
          </p:nvSpPr>
          <p:spPr>
            <a:xfrm>
              <a:off x="7223138" y="7712647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smtClean="0">
                  <a:solidFill>
                    <a:schemeClr val="accent2">
                      <a:lumMod val="75000"/>
                    </a:schemeClr>
                  </a:solidFill>
                </a:rPr>
                <a:t>Storage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7223138" y="6940885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 smtClean="0">
                  <a:solidFill>
                    <a:schemeClr val="accent2">
                      <a:lumMod val="75000"/>
                    </a:schemeClr>
                  </a:solidFill>
                </a:rPr>
                <a:t>Compute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5" name="Cube 54"/>
            <p:cNvSpPr/>
            <p:nvPr/>
          </p:nvSpPr>
          <p:spPr>
            <a:xfrm>
              <a:off x="7223138" y="6169123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 smtClean="0">
                  <a:solidFill>
                    <a:schemeClr val="accent2">
                      <a:lumMod val="75000"/>
                    </a:schemeClr>
                  </a:solidFill>
                </a:rPr>
                <a:t>DBaaS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7223138" y="5397359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smtClean="0">
                  <a:solidFill>
                    <a:schemeClr val="accent2">
                      <a:lumMod val="75000"/>
                    </a:schemeClr>
                  </a:solidFill>
                </a:rPr>
                <a:t>JCS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Integrating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r>
              <a:rPr lang="nl-NL" dirty="0" smtClean="0"/>
              <a:t> services – </a:t>
            </a:r>
            <a:r>
              <a:rPr lang="nl-NL" dirty="0" err="1" smtClean="0"/>
              <a:t>vertically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horizontally</a:t>
            </a:r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7070738" y="7560247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7070738" y="6788485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7070738" y="6016723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DBaaS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10983029" y="5497368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Cube 8"/>
          <p:cNvSpPr/>
          <p:nvPr/>
        </p:nvSpPr>
        <p:spPr>
          <a:xfrm>
            <a:off x="10983029" y="4725604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Cube 9"/>
          <p:cNvSpPr/>
          <p:nvPr/>
        </p:nvSpPr>
        <p:spPr>
          <a:xfrm>
            <a:off x="10983029" y="3942610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sp>
        <p:nvSpPr>
          <p:cNvPr id="11" name="Cube 10"/>
          <p:cNvSpPr/>
          <p:nvPr/>
        </p:nvSpPr>
        <p:spPr>
          <a:xfrm>
            <a:off x="7070738" y="5244959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JCS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7070738" y="4473196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3" name="Cube 12"/>
          <p:cNvSpPr/>
          <p:nvPr/>
        </p:nvSpPr>
        <p:spPr>
          <a:xfrm>
            <a:off x="8967607" y="4403632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Cube 13"/>
          <p:cNvSpPr/>
          <p:nvPr/>
        </p:nvSpPr>
        <p:spPr>
          <a:xfrm>
            <a:off x="8967607" y="3631869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Cube 15"/>
          <p:cNvSpPr/>
          <p:nvPr/>
        </p:nvSpPr>
        <p:spPr>
          <a:xfrm>
            <a:off x="8967607" y="2841482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sp>
        <p:nvSpPr>
          <p:cNvPr id="17" name="Cube 16"/>
          <p:cNvSpPr/>
          <p:nvPr/>
        </p:nvSpPr>
        <p:spPr>
          <a:xfrm>
            <a:off x="4732300" y="4135550"/>
            <a:ext cx="1778314" cy="2866509"/>
          </a:xfrm>
          <a:prstGeom prst="cube">
            <a:avLst/>
          </a:prstGeom>
          <a:gradFill>
            <a:gsLst>
              <a:gs pos="0">
                <a:schemeClr val="accent2">
                  <a:satMod val="105000"/>
                  <a:tint val="67000"/>
                  <a:alpha val="46000"/>
                  <a:lumMod val="92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48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ube 17"/>
          <p:cNvSpPr/>
          <p:nvPr/>
        </p:nvSpPr>
        <p:spPr>
          <a:xfrm>
            <a:off x="4818207" y="3460258"/>
            <a:ext cx="1541205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4996038" y="3387904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ube 19"/>
          <p:cNvSpPr/>
          <p:nvPr/>
        </p:nvSpPr>
        <p:spPr>
          <a:xfrm>
            <a:off x="7307847" y="4356096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Cube 20"/>
          <p:cNvSpPr/>
          <p:nvPr/>
        </p:nvSpPr>
        <p:spPr>
          <a:xfrm>
            <a:off x="8019172" y="4376726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Cube 21"/>
          <p:cNvSpPr/>
          <p:nvPr/>
        </p:nvSpPr>
        <p:spPr>
          <a:xfrm>
            <a:off x="9619656" y="2736728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Cube 22"/>
          <p:cNvSpPr/>
          <p:nvPr/>
        </p:nvSpPr>
        <p:spPr>
          <a:xfrm>
            <a:off x="11333899" y="3797901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Cube 23"/>
          <p:cNvSpPr/>
          <p:nvPr/>
        </p:nvSpPr>
        <p:spPr>
          <a:xfrm>
            <a:off x="11511729" y="3942610"/>
            <a:ext cx="301180" cy="22882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ube 24"/>
          <p:cNvSpPr/>
          <p:nvPr/>
        </p:nvSpPr>
        <p:spPr>
          <a:xfrm>
            <a:off x="11981151" y="3854421"/>
            <a:ext cx="301180" cy="22882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6" name="Straight Arrow Connector 25"/>
          <p:cNvCxnSpPr>
            <a:stCxn id="45" idx="5"/>
            <a:endCxn id="19" idx="1"/>
          </p:cNvCxnSpPr>
          <p:nvPr/>
        </p:nvCxnSpPr>
        <p:spPr>
          <a:xfrm flipV="1">
            <a:off x="3057614" y="3460258"/>
            <a:ext cx="2080081" cy="137470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0" idx="2"/>
          </p:cNvCxnSpPr>
          <p:nvPr/>
        </p:nvCxnSpPr>
        <p:spPr>
          <a:xfrm>
            <a:off x="5262785" y="3568788"/>
            <a:ext cx="2045062" cy="96819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0"/>
            <a:endCxn id="22" idx="2"/>
          </p:cNvCxnSpPr>
          <p:nvPr/>
        </p:nvCxnSpPr>
        <p:spPr>
          <a:xfrm flipV="1">
            <a:off x="7530135" y="2917611"/>
            <a:ext cx="2089519" cy="143848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5"/>
            <a:endCxn id="24" idx="2"/>
          </p:cNvCxnSpPr>
          <p:nvPr/>
        </p:nvCxnSpPr>
        <p:spPr>
          <a:xfrm flipV="1">
            <a:off x="8374836" y="4085628"/>
            <a:ext cx="3136895" cy="3996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6" idx="4"/>
            <a:endCxn id="20" idx="1"/>
          </p:cNvCxnSpPr>
          <p:nvPr/>
        </p:nvCxnSpPr>
        <p:spPr>
          <a:xfrm>
            <a:off x="5879539" y="3604963"/>
            <a:ext cx="1561681" cy="82348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0" idx="5"/>
            <a:endCxn id="23" idx="2"/>
          </p:cNvCxnSpPr>
          <p:nvPr/>
        </p:nvCxnSpPr>
        <p:spPr>
          <a:xfrm flipV="1">
            <a:off x="7663511" y="3978786"/>
            <a:ext cx="3670388" cy="48584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0983029" y="1635106"/>
            <a:ext cx="2736755" cy="1578050"/>
            <a:chOff x="6034350" y="912281"/>
            <a:chExt cx="2052551" cy="969947"/>
          </a:xfrm>
        </p:grpSpPr>
        <p:sp>
          <p:nvSpPr>
            <p:cNvPr id="40" name="Cloud 39"/>
            <p:cNvSpPr/>
            <p:nvPr/>
          </p:nvSpPr>
          <p:spPr>
            <a:xfrm>
              <a:off x="6034350" y="912281"/>
              <a:ext cx="2052551" cy="969947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41" name="Picture 2" descr="https://i.kinja-img.com/gawker-media/image/upload/s--orhKhzhJ--/c_fill,fl_progressive,g_north,h_358,q_80,w_636/18iwgcfj83c3gpng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4" y="936180"/>
              <a:ext cx="1511811" cy="850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3" name="Straight Arrow Connector 32"/>
          <p:cNvCxnSpPr/>
          <p:nvPr/>
        </p:nvCxnSpPr>
        <p:spPr>
          <a:xfrm flipV="1">
            <a:off x="9943283" y="2560109"/>
            <a:ext cx="1568447" cy="17661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266" y="2173819"/>
            <a:ext cx="1287304" cy="85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ube 34"/>
          <p:cNvSpPr/>
          <p:nvPr/>
        </p:nvSpPr>
        <p:spPr>
          <a:xfrm>
            <a:off x="5410977" y="3292144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Cube 35"/>
          <p:cNvSpPr/>
          <p:nvPr/>
        </p:nvSpPr>
        <p:spPr>
          <a:xfrm>
            <a:off x="5612791" y="3424079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7" name="Straight Arrow Connector 36"/>
          <p:cNvCxnSpPr>
            <a:endCxn id="34" idx="3"/>
          </p:cNvCxnSpPr>
          <p:nvPr/>
        </p:nvCxnSpPr>
        <p:spPr>
          <a:xfrm flipH="1" flipV="1">
            <a:off x="4460570" y="2599980"/>
            <a:ext cx="950407" cy="69216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0"/>
            <a:endCxn id="35" idx="5"/>
          </p:cNvCxnSpPr>
          <p:nvPr/>
        </p:nvCxnSpPr>
        <p:spPr>
          <a:xfrm flipH="1" flipV="1">
            <a:off x="5766641" y="3400674"/>
            <a:ext cx="1755214" cy="9554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1" idx="4"/>
          </p:cNvCxnSpPr>
          <p:nvPr/>
        </p:nvCxnSpPr>
        <p:spPr>
          <a:xfrm>
            <a:off x="8302483" y="4557609"/>
            <a:ext cx="2680546" cy="27132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be 42"/>
          <p:cNvSpPr/>
          <p:nvPr/>
        </p:nvSpPr>
        <p:spPr>
          <a:xfrm>
            <a:off x="1821459" y="5437900"/>
            <a:ext cx="1778314" cy="2866509"/>
          </a:xfrm>
          <a:prstGeom prst="cube">
            <a:avLst/>
          </a:prstGeom>
          <a:gradFill>
            <a:gsLst>
              <a:gs pos="0">
                <a:schemeClr val="accent2">
                  <a:satMod val="105000"/>
                  <a:tint val="67000"/>
                  <a:alpha val="46000"/>
                  <a:lumMod val="92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48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Cube 43"/>
          <p:cNvSpPr/>
          <p:nvPr/>
        </p:nvSpPr>
        <p:spPr>
          <a:xfrm>
            <a:off x="1907366" y="4762607"/>
            <a:ext cx="1541205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IoTCS</a:t>
            </a:r>
            <a:endParaRPr lang="en-US" dirty="0"/>
          </a:p>
        </p:txBody>
      </p:sp>
      <p:sp>
        <p:nvSpPr>
          <p:cNvPr id="45" name="Cube 44"/>
          <p:cNvSpPr/>
          <p:nvPr/>
        </p:nvSpPr>
        <p:spPr>
          <a:xfrm>
            <a:off x="2701950" y="4726429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754" y="4193610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Image result for google sheets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4209" y="2967149"/>
            <a:ext cx="1001686" cy="10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Related image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754" y="2513869"/>
            <a:ext cx="783302" cy="7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Image result for google calendar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324" y="2161709"/>
            <a:ext cx="864430" cy="86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10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8292</TotalTime>
  <Words>509</Words>
  <Application>Microsoft Office PowerPoint</Application>
  <PresentationFormat>Custom</PresentationFormat>
  <Paragraphs>199</Paragraphs>
  <Slides>52</Slides>
  <Notes>0</Notes>
  <HiddenSlides>34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AMIS_WIDESCREEN</vt:lpstr>
      <vt:lpstr>World record Soaring trough the clouds  LIve demo of 15 clouds</vt:lpstr>
      <vt:lpstr>Soaring through the clouds</vt:lpstr>
      <vt:lpstr>end-to-end integrated flow using AS MANY Oracle PaaS Cloud Services as possible</vt:lpstr>
      <vt:lpstr>The Team</vt:lpstr>
      <vt:lpstr>Business scenario (2016)</vt:lpstr>
      <vt:lpstr>Extended business scenario (2017)</vt:lpstr>
      <vt:lpstr>Cloud services architecture</vt:lpstr>
      <vt:lpstr>Cloud services architecture</vt:lpstr>
      <vt:lpstr>Integrating cloud services – vertically and horizontally</vt:lpstr>
      <vt:lpstr>Live Endpoints &amp; Resources</vt:lpstr>
      <vt:lpstr>First Steps…</vt:lpstr>
      <vt:lpstr>API CS</vt:lpstr>
      <vt:lpstr>PowerPoint Presentation</vt:lpstr>
      <vt:lpstr>PowerPoint Presentation</vt:lpstr>
      <vt:lpstr>PowerPoint Presentation</vt:lpstr>
      <vt:lpstr>MCS</vt:lpstr>
      <vt:lpstr>MCS</vt:lpstr>
      <vt:lpstr>MCS</vt:lpstr>
      <vt:lpstr>MCS</vt:lpstr>
      <vt:lpstr>The end user portal</vt:lpstr>
      <vt:lpstr>PowerPoint Presentation</vt:lpstr>
      <vt:lpstr>PowerPoint Presentation</vt:lpstr>
      <vt:lpstr>Likes</vt:lpstr>
      <vt:lpstr>PowerPoint Presentation</vt:lpstr>
      <vt:lpstr>The audience participation story</vt:lpstr>
      <vt:lpstr>Now you tweet your Artist Proposal for OOW 2017</vt:lpstr>
      <vt:lpstr>ICS </vt:lpstr>
      <vt:lpstr>PowerPoint Presentation</vt:lpstr>
      <vt:lpstr>Email notification of new task  in PCS instance</vt:lpstr>
      <vt:lpstr>PowerPoint Presentation</vt:lpstr>
      <vt:lpstr>PowerPoint Presentation</vt:lpstr>
      <vt:lpstr>PowerPoint Presentation</vt:lpstr>
      <vt:lpstr>PowerPoint Presentation</vt:lpstr>
      <vt:lpstr>Outbound Twitter</vt:lpstr>
      <vt:lpstr>SOA CS</vt:lpstr>
      <vt:lpstr>PowerPoint Presentation</vt:lpstr>
      <vt:lpstr>PowerPoint Presentation</vt:lpstr>
      <vt:lpstr>ADF on JCS</vt:lpstr>
      <vt:lpstr>JET on ACCS</vt:lpstr>
      <vt:lpstr>MAX</vt:lpstr>
      <vt:lpstr>Content &amp; Experience Cloud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OMC</vt:lpstr>
      <vt:lpstr>Conclusion</vt:lpstr>
      <vt:lpstr>Cloud services architecture++</vt:lpstr>
      <vt:lpstr>Conclusion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260</cp:revision>
  <dcterms:created xsi:type="dcterms:W3CDTF">2016-11-24T07:31:17Z</dcterms:created>
  <dcterms:modified xsi:type="dcterms:W3CDTF">2017-03-29T10:49:26Z</dcterms:modified>
</cp:coreProperties>
</file>